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0" r:id="rId4"/>
    <p:sldId id="265" r:id="rId5"/>
    <p:sldId id="266" r:id="rId6"/>
    <p:sldId id="267" r:id="rId7"/>
    <p:sldId id="269" r:id="rId8"/>
    <p:sldId id="270" r:id="rId9"/>
    <p:sldId id="271" r:id="rId10"/>
    <p:sldId id="272" r:id="rId11"/>
    <p:sldId id="273" r:id="rId12"/>
    <p:sldId id="274" r:id="rId13"/>
    <p:sldId id="275" r:id="rId14"/>
    <p:sldId id="276" r:id="rId15"/>
    <p:sldId id="277" r:id="rId16"/>
    <p:sldId id="280" r:id="rId17"/>
    <p:sldId id="281" r:id="rId18"/>
    <p:sldId id="282" r:id="rId19"/>
    <p:sldId id="283" r:id="rId20"/>
    <p:sldId id="284" r:id="rId21"/>
    <p:sldId id="285" r:id="rId22"/>
    <p:sldId id="286" r:id="rId23"/>
    <p:sldId id="287" r:id="rId24"/>
    <p:sldId id="288" r:id="rId25"/>
    <p:sldId id="28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2"/>
  </p:normalViewPr>
  <p:slideViewPr>
    <p:cSldViewPr snapToGrid="0" snapToObjects="1">
      <p:cViewPr varScale="1">
        <p:scale>
          <a:sx n="90" d="100"/>
          <a:sy n="90"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64BA1-6104-9F43-ABB2-A6B78B94C27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55CE5D2-7979-304F-9D27-DF6F43D75B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D0ED3AC-3097-5843-BEA0-3B20A15B1E13}"/>
              </a:ext>
            </a:extLst>
          </p:cNvPr>
          <p:cNvSpPr>
            <a:spLocks noGrp="1"/>
          </p:cNvSpPr>
          <p:nvPr>
            <p:ph type="dt" sz="half" idx="10"/>
          </p:nvPr>
        </p:nvSpPr>
        <p:spPr/>
        <p:txBody>
          <a:bodyPr/>
          <a:lstStyle/>
          <a:p>
            <a:fld id="{34EFCEC6-0AD3-DF4C-9C9E-40BEE69B3B1E}" type="datetimeFigureOut">
              <a:rPr lang="en-US" smtClean="0"/>
              <a:t>9/4/21</a:t>
            </a:fld>
            <a:endParaRPr lang="en-US"/>
          </a:p>
        </p:txBody>
      </p:sp>
      <p:sp>
        <p:nvSpPr>
          <p:cNvPr id="5" name="Footer Placeholder 4">
            <a:extLst>
              <a:ext uri="{FF2B5EF4-FFF2-40B4-BE49-F238E27FC236}">
                <a16:creationId xmlns:a16="http://schemas.microsoft.com/office/drawing/2014/main" id="{A366976A-8CF6-914A-A41A-B0B9BE8B4B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C6F1DC-4492-454F-9E2D-D82A7A517067}"/>
              </a:ext>
            </a:extLst>
          </p:cNvPr>
          <p:cNvSpPr>
            <a:spLocks noGrp="1"/>
          </p:cNvSpPr>
          <p:nvPr>
            <p:ph type="sldNum" sz="quarter" idx="12"/>
          </p:nvPr>
        </p:nvSpPr>
        <p:spPr/>
        <p:txBody>
          <a:bodyPr/>
          <a:lstStyle/>
          <a:p>
            <a:fld id="{7DF88E7F-6075-EC41-BBE1-2A023D56F564}" type="slidenum">
              <a:rPr lang="en-US" smtClean="0"/>
              <a:t>‹#›</a:t>
            </a:fld>
            <a:endParaRPr lang="en-US"/>
          </a:p>
        </p:txBody>
      </p:sp>
    </p:spTree>
    <p:extLst>
      <p:ext uri="{BB962C8B-B14F-4D97-AF65-F5344CB8AC3E}">
        <p14:creationId xmlns:p14="http://schemas.microsoft.com/office/powerpoint/2010/main" val="1227904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829D6-5788-0348-890E-1788210A404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D35ACBE-4F81-D144-A7D0-C1AECFBBB74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DF01084-CFDE-B945-8DA8-795F14A75466}"/>
              </a:ext>
            </a:extLst>
          </p:cNvPr>
          <p:cNvSpPr>
            <a:spLocks noGrp="1"/>
          </p:cNvSpPr>
          <p:nvPr>
            <p:ph type="dt" sz="half" idx="10"/>
          </p:nvPr>
        </p:nvSpPr>
        <p:spPr/>
        <p:txBody>
          <a:bodyPr/>
          <a:lstStyle/>
          <a:p>
            <a:fld id="{34EFCEC6-0AD3-DF4C-9C9E-40BEE69B3B1E}" type="datetimeFigureOut">
              <a:rPr lang="en-US" smtClean="0"/>
              <a:t>9/4/21</a:t>
            </a:fld>
            <a:endParaRPr lang="en-US"/>
          </a:p>
        </p:txBody>
      </p:sp>
      <p:sp>
        <p:nvSpPr>
          <p:cNvPr id="5" name="Footer Placeholder 4">
            <a:extLst>
              <a:ext uri="{FF2B5EF4-FFF2-40B4-BE49-F238E27FC236}">
                <a16:creationId xmlns:a16="http://schemas.microsoft.com/office/drawing/2014/main" id="{93AB4FF6-A2BF-2D47-B473-3C36E90697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EC4823-51F0-3345-8AE0-DC79C609B5D2}"/>
              </a:ext>
            </a:extLst>
          </p:cNvPr>
          <p:cNvSpPr>
            <a:spLocks noGrp="1"/>
          </p:cNvSpPr>
          <p:nvPr>
            <p:ph type="sldNum" sz="quarter" idx="12"/>
          </p:nvPr>
        </p:nvSpPr>
        <p:spPr/>
        <p:txBody>
          <a:bodyPr/>
          <a:lstStyle/>
          <a:p>
            <a:fld id="{7DF88E7F-6075-EC41-BBE1-2A023D56F564}" type="slidenum">
              <a:rPr lang="en-US" smtClean="0"/>
              <a:t>‹#›</a:t>
            </a:fld>
            <a:endParaRPr lang="en-US"/>
          </a:p>
        </p:txBody>
      </p:sp>
    </p:spTree>
    <p:extLst>
      <p:ext uri="{BB962C8B-B14F-4D97-AF65-F5344CB8AC3E}">
        <p14:creationId xmlns:p14="http://schemas.microsoft.com/office/powerpoint/2010/main" val="2029751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66D66B-A7FE-E348-A1B1-9DBEBA8E050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59F8CC0-B43C-854C-8985-6412B011366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D129AEE-E44B-2A4A-A61C-D2B5CE89B985}"/>
              </a:ext>
            </a:extLst>
          </p:cNvPr>
          <p:cNvSpPr>
            <a:spLocks noGrp="1"/>
          </p:cNvSpPr>
          <p:nvPr>
            <p:ph type="dt" sz="half" idx="10"/>
          </p:nvPr>
        </p:nvSpPr>
        <p:spPr/>
        <p:txBody>
          <a:bodyPr/>
          <a:lstStyle/>
          <a:p>
            <a:fld id="{34EFCEC6-0AD3-DF4C-9C9E-40BEE69B3B1E}" type="datetimeFigureOut">
              <a:rPr lang="en-US" smtClean="0"/>
              <a:t>9/4/21</a:t>
            </a:fld>
            <a:endParaRPr lang="en-US"/>
          </a:p>
        </p:txBody>
      </p:sp>
      <p:sp>
        <p:nvSpPr>
          <p:cNvPr id="5" name="Footer Placeholder 4">
            <a:extLst>
              <a:ext uri="{FF2B5EF4-FFF2-40B4-BE49-F238E27FC236}">
                <a16:creationId xmlns:a16="http://schemas.microsoft.com/office/drawing/2014/main" id="{65CCABB7-88E7-F648-B6CE-1B3815FC8D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66A7CE-CA3D-A345-89D0-471D902E0A06}"/>
              </a:ext>
            </a:extLst>
          </p:cNvPr>
          <p:cNvSpPr>
            <a:spLocks noGrp="1"/>
          </p:cNvSpPr>
          <p:nvPr>
            <p:ph type="sldNum" sz="quarter" idx="12"/>
          </p:nvPr>
        </p:nvSpPr>
        <p:spPr/>
        <p:txBody>
          <a:bodyPr/>
          <a:lstStyle/>
          <a:p>
            <a:fld id="{7DF88E7F-6075-EC41-BBE1-2A023D56F564}" type="slidenum">
              <a:rPr lang="en-US" smtClean="0"/>
              <a:t>‹#›</a:t>
            </a:fld>
            <a:endParaRPr lang="en-US"/>
          </a:p>
        </p:txBody>
      </p:sp>
    </p:spTree>
    <p:extLst>
      <p:ext uri="{BB962C8B-B14F-4D97-AF65-F5344CB8AC3E}">
        <p14:creationId xmlns:p14="http://schemas.microsoft.com/office/powerpoint/2010/main" val="406757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E911-59F6-E64C-AE31-58E3EAD9E69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E2C9F81-D287-3B45-940C-62657ECD33B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BDE9365-9991-F84A-959D-2741D5B4F651}"/>
              </a:ext>
            </a:extLst>
          </p:cNvPr>
          <p:cNvSpPr>
            <a:spLocks noGrp="1"/>
          </p:cNvSpPr>
          <p:nvPr>
            <p:ph type="dt" sz="half" idx="10"/>
          </p:nvPr>
        </p:nvSpPr>
        <p:spPr/>
        <p:txBody>
          <a:bodyPr/>
          <a:lstStyle/>
          <a:p>
            <a:fld id="{34EFCEC6-0AD3-DF4C-9C9E-40BEE69B3B1E}" type="datetimeFigureOut">
              <a:rPr lang="en-US" smtClean="0"/>
              <a:t>9/4/21</a:t>
            </a:fld>
            <a:endParaRPr lang="en-US"/>
          </a:p>
        </p:txBody>
      </p:sp>
      <p:sp>
        <p:nvSpPr>
          <p:cNvPr id="5" name="Footer Placeholder 4">
            <a:extLst>
              <a:ext uri="{FF2B5EF4-FFF2-40B4-BE49-F238E27FC236}">
                <a16:creationId xmlns:a16="http://schemas.microsoft.com/office/drawing/2014/main" id="{9C248514-E200-FC4E-B2C5-F2F723800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7C5705-4DB3-244D-9609-9E3F6527E065}"/>
              </a:ext>
            </a:extLst>
          </p:cNvPr>
          <p:cNvSpPr>
            <a:spLocks noGrp="1"/>
          </p:cNvSpPr>
          <p:nvPr>
            <p:ph type="sldNum" sz="quarter" idx="12"/>
          </p:nvPr>
        </p:nvSpPr>
        <p:spPr/>
        <p:txBody>
          <a:bodyPr/>
          <a:lstStyle/>
          <a:p>
            <a:fld id="{7DF88E7F-6075-EC41-BBE1-2A023D56F564}" type="slidenum">
              <a:rPr lang="en-US" smtClean="0"/>
              <a:t>‹#›</a:t>
            </a:fld>
            <a:endParaRPr lang="en-US"/>
          </a:p>
        </p:txBody>
      </p:sp>
    </p:spTree>
    <p:extLst>
      <p:ext uri="{BB962C8B-B14F-4D97-AF65-F5344CB8AC3E}">
        <p14:creationId xmlns:p14="http://schemas.microsoft.com/office/powerpoint/2010/main" val="280180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C1C31-C7D5-C44B-9B0F-FA69B4B758D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F1D2AF2-00F6-AB45-BF13-E4A934098B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701CBED-03CC-0043-9537-072590DE9374}"/>
              </a:ext>
            </a:extLst>
          </p:cNvPr>
          <p:cNvSpPr>
            <a:spLocks noGrp="1"/>
          </p:cNvSpPr>
          <p:nvPr>
            <p:ph type="dt" sz="half" idx="10"/>
          </p:nvPr>
        </p:nvSpPr>
        <p:spPr/>
        <p:txBody>
          <a:bodyPr/>
          <a:lstStyle/>
          <a:p>
            <a:fld id="{34EFCEC6-0AD3-DF4C-9C9E-40BEE69B3B1E}" type="datetimeFigureOut">
              <a:rPr lang="en-US" smtClean="0"/>
              <a:t>9/4/21</a:t>
            </a:fld>
            <a:endParaRPr lang="en-US"/>
          </a:p>
        </p:txBody>
      </p:sp>
      <p:sp>
        <p:nvSpPr>
          <p:cNvPr id="5" name="Footer Placeholder 4">
            <a:extLst>
              <a:ext uri="{FF2B5EF4-FFF2-40B4-BE49-F238E27FC236}">
                <a16:creationId xmlns:a16="http://schemas.microsoft.com/office/drawing/2014/main" id="{9761EB21-5AC6-524C-A898-CB7EDF127A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D5D2D2-0AAC-DF41-86FF-6D91B5F13AE9}"/>
              </a:ext>
            </a:extLst>
          </p:cNvPr>
          <p:cNvSpPr>
            <a:spLocks noGrp="1"/>
          </p:cNvSpPr>
          <p:nvPr>
            <p:ph type="sldNum" sz="quarter" idx="12"/>
          </p:nvPr>
        </p:nvSpPr>
        <p:spPr/>
        <p:txBody>
          <a:bodyPr/>
          <a:lstStyle/>
          <a:p>
            <a:fld id="{7DF88E7F-6075-EC41-BBE1-2A023D56F564}" type="slidenum">
              <a:rPr lang="en-US" smtClean="0"/>
              <a:t>‹#›</a:t>
            </a:fld>
            <a:endParaRPr lang="en-US"/>
          </a:p>
        </p:txBody>
      </p:sp>
    </p:spTree>
    <p:extLst>
      <p:ext uri="{BB962C8B-B14F-4D97-AF65-F5344CB8AC3E}">
        <p14:creationId xmlns:p14="http://schemas.microsoft.com/office/powerpoint/2010/main" val="605779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E0735-74AA-1248-8C89-3A164F801A9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00EAD66-E9EB-E84E-A780-B1C6969E795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41086E8-07E8-0949-8197-CAFBC9C0619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69398E2-D446-A549-A673-B61217C791D6}"/>
              </a:ext>
            </a:extLst>
          </p:cNvPr>
          <p:cNvSpPr>
            <a:spLocks noGrp="1"/>
          </p:cNvSpPr>
          <p:nvPr>
            <p:ph type="dt" sz="half" idx="10"/>
          </p:nvPr>
        </p:nvSpPr>
        <p:spPr/>
        <p:txBody>
          <a:bodyPr/>
          <a:lstStyle/>
          <a:p>
            <a:fld id="{34EFCEC6-0AD3-DF4C-9C9E-40BEE69B3B1E}" type="datetimeFigureOut">
              <a:rPr lang="en-US" smtClean="0"/>
              <a:t>9/4/21</a:t>
            </a:fld>
            <a:endParaRPr lang="en-US"/>
          </a:p>
        </p:txBody>
      </p:sp>
      <p:sp>
        <p:nvSpPr>
          <p:cNvPr id="6" name="Footer Placeholder 5">
            <a:extLst>
              <a:ext uri="{FF2B5EF4-FFF2-40B4-BE49-F238E27FC236}">
                <a16:creationId xmlns:a16="http://schemas.microsoft.com/office/drawing/2014/main" id="{ED998CE7-231B-4B40-A2C6-099DB46819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4AB69D-D0A7-C844-95F2-0F4839366E29}"/>
              </a:ext>
            </a:extLst>
          </p:cNvPr>
          <p:cNvSpPr>
            <a:spLocks noGrp="1"/>
          </p:cNvSpPr>
          <p:nvPr>
            <p:ph type="sldNum" sz="quarter" idx="12"/>
          </p:nvPr>
        </p:nvSpPr>
        <p:spPr/>
        <p:txBody>
          <a:bodyPr/>
          <a:lstStyle/>
          <a:p>
            <a:fld id="{7DF88E7F-6075-EC41-BBE1-2A023D56F564}" type="slidenum">
              <a:rPr lang="en-US" smtClean="0"/>
              <a:t>‹#›</a:t>
            </a:fld>
            <a:endParaRPr lang="en-US"/>
          </a:p>
        </p:txBody>
      </p:sp>
    </p:spTree>
    <p:extLst>
      <p:ext uri="{BB962C8B-B14F-4D97-AF65-F5344CB8AC3E}">
        <p14:creationId xmlns:p14="http://schemas.microsoft.com/office/powerpoint/2010/main" val="4272947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65AEE-EC19-5840-852F-B5288B7925D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655528-9EDC-A941-A783-F5EBE0F2DD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A50A158-6F8A-464C-82A5-8B799F1152D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66BEAAD-FB90-6043-AD85-1E172DD893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3EE2AEC-93C7-624F-AFC9-D2C78503886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D78D833-2469-CB41-B0CD-1AFA8DEABF80}"/>
              </a:ext>
            </a:extLst>
          </p:cNvPr>
          <p:cNvSpPr>
            <a:spLocks noGrp="1"/>
          </p:cNvSpPr>
          <p:nvPr>
            <p:ph type="dt" sz="half" idx="10"/>
          </p:nvPr>
        </p:nvSpPr>
        <p:spPr/>
        <p:txBody>
          <a:bodyPr/>
          <a:lstStyle/>
          <a:p>
            <a:fld id="{34EFCEC6-0AD3-DF4C-9C9E-40BEE69B3B1E}" type="datetimeFigureOut">
              <a:rPr lang="en-US" smtClean="0"/>
              <a:t>9/4/21</a:t>
            </a:fld>
            <a:endParaRPr lang="en-US"/>
          </a:p>
        </p:txBody>
      </p:sp>
      <p:sp>
        <p:nvSpPr>
          <p:cNvPr id="8" name="Footer Placeholder 7">
            <a:extLst>
              <a:ext uri="{FF2B5EF4-FFF2-40B4-BE49-F238E27FC236}">
                <a16:creationId xmlns:a16="http://schemas.microsoft.com/office/drawing/2014/main" id="{A9EF7DF9-5380-0045-BD7D-6D00195510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4C7149-E37B-C34B-80A9-E38079C5465C}"/>
              </a:ext>
            </a:extLst>
          </p:cNvPr>
          <p:cNvSpPr>
            <a:spLocks noGrp="1"/>
          </p:cNvSpPr>
          <p:nvPr>
            <p:ph type="sldNum" sz="quarter" idx="12"/>
          </p:nvPr>
        </p:nvSpPr>
        <p:spPr/>
        <p:txBody>
          <a:bodyPr/>
          <a:lstStyle/>
          <a:p>
            <a:fld id="{7DF88E7F-6075-EC41-BBE1-2A023D56F564}" type="slidenum">
              <a:rPr lang="en-US" smtClean="0"/>
              <a:t>‹#›</a:t>
            </a:fld>
            <a:endParaRPr lang="en-US"/>
          </a:p>
        </p:txBody>
      </p:sp>
    </p:spTree>
    <p:extLst>
      <p:ext uri="{BB962C8B-B14F-4D97-AF65-F5344CB8AC3E}">
        <p14:creationId xmlns:p14="http://schemas.microsoft.com/office/powerpoint/2010/main" val="2957974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4CF64-C0A3-E44E-8226-43E52FBDC14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C893DA8-D4E6-2B43-BD05-D338A3446571}"/>
              </a:ext>
            </a:extLst>
          </p:cNvPr>
          <p:cNvSpPr>
            <a:spLocks noGrp="1"/>
          </p:cNvSpPr>
          <p:nvPr>
            <p:ph type="dt" sz="half" idx="10"/>
          </p:nvPr>
        </p:nvSpPr>
        <p:spPr/>
        <p:txBody>
          <a:bodyPr/>
          <a:lstStyle/>
          <a:p>
            <a:fld id="{34EFCEC6-0AD3-DF4C-9C9E-40BEE69B3B1E}" type="datetimeFigureOut">
              <a:rPr lang="en-US" smtClean="0"/>
              <a:t>9/4/21</a:t>
            </a:fld>
            <a:endParaRPr lang="en-US"/>
          </a:p>
        </p:txBody>
      </p:sp>
      <p:sp>
        <p:nvSpPr>
          <p:cNvPr id="4" name="Footer Placeholder 3">
            <a:extLst>
              <a:ext uri="{FF2B5EF4-FFF2-40B4-BE49-F238E27FC236}">
                <a16:creationId xmlns:a16="http://schemas.microsoft.com/office/drawing/2014/main" id="{1E75F648-E2CA-AF4A-8568-E620821BE7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EC5A7F-083E-5C49-8106-6B87546D0D34}"/>
              </a:ext>
            </a:extLst>
          </p:cNvPr>
          <p:cNvSpPr>
            <a:spLocks noGrp="1"/>
          </p:cNvSpPr>
          <p:nvPr>
            <p:ph type="sldNum" sz="quarter" idx="12"/>
          </p:nvPr>
        </p:nvSpPr>
        <p:spPr/>
        <p:txBody>
          <a:bodyPr/>
          <a:lstStyle/>
          <a:p>
            <a:fld id="{7DF88E7F-6075-EC41-BBE1-2A023D56F564}" type="slidenum">
              <a:rPr lang="en-US" smtClean="0"/>
              <a:t>‹#›</a:t>
            </a:fld>
            <a:endParaRPr lang="en-US"/>
          </a:p>
        </p:txBody>
      </p:sp>
    </p:spTree>
    <p:extLst>
      <p:ext uri="{BB962C8B-B14F-4D97-AF65-F5344CB8AC3E}">
        <p14:creationId xmlns:p14="http://schemas.microsoft.com/office/powerpoint/2010/main" val="395114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CF61D3-709E-4542-B1C2-280F799397EF}"/>
              </a:ext>
            </a:extLst>
          </p:cNvPr>
          <p:cNvSpPr>
            <a:spLocks noGrp="1"/>
          </p:cNvSpPr>
          <p:nvPr>
            <p:ph type="dt" sz="half" idx="10"/>
          </p:nvPr>
        </p:nvSpPr>
        <p:spPr/>
        <p:txBody>
          <a:bodyPr/>
          <a:lstStyle/>
          <a:p>
            <a:fld id="{34EFCEC6-0AD3-DF4C-9C9E-40BEE69B3B1E}" type="datetimeFigureOut">
              <a:rPr lang="en-US" smtClean="0"/>
              <a:t>9/4/21</a:t>
            </a:fld>
            <a:endParaRPr lang="en-US"/>
          </a:p>
        </p:txBody>
      </p:sp>
      <p:sp>
        <p:nvSpPr>
          <p:cNvPr id="3" name="Footer Placeholder 2">
            <a:extLst>
              <a:ext uri="{FF2B5EF4-FFF2-40B4-BE49-F238E27FC236}">
                <a16:creationId xmlns:a16="http://schemas.microsoft.com/office/drawing/2014/main" id="{AA4512C8-3CF8-4D4A-BE00-00C0BF6CA3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50C2D8-2E0A-CC46-938F-B45CBB7EB395}"/>
              </a:ext>
            </a:extLst>
          </p:cNvPr>
          <p:cNvSpPr>
            <a:spLocks noGrp="1"/>
          </p:cNvSpPr>
          <p:nvPr>
            <p:ph type="sldNum" sz="quarter" idx="12"/>
          </p:nvPr>
        </p:nvSpPr>
        <p:spPr/>
        <p:txBody>
          <a:bodyPr/>
          <a:lstStyle/>
          <a:p>
            <a:fld id="{7DF88E7F-6075-EC41-BBE1-2A023D56F564}" type="slidenum">
              <a:rPr lang="en-US" smtClean="0"/>
              <a:t>‹#›</a:t>
            </a:fld>
            <a:endParaRPr lang="en-US"/>
          </a:p>
        </p:txBody>
      </p:sp>
    </p:spTree>
    <p:extLst>
      <p:ext uri="{BB962C8B-B14F-4D97-AF65-F5344CB8AC3E}">
        <p14:creationId xmlns:p14="http://schemas.microsoft.com/office/powerpoint/2010/main" val="1259418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B4702-BE3E-5D43-BCA7-3D6820853B9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E958082-B877-B14D-AFC8-D76DD541CA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AA5CF5E-E199-BA4F-9C48-6375573EEF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5F06F1E-9516-4C46-867F-5A306DC44129}"/>
              </a:ext>
            </a:extLst>
          </p:cNvPr>
          <p:cNvSpPr>
            <a:spLocks noGrp="1"/>
          </p:cNvSpPr>
          <p:nvPr>
            <p:ph type="dt" sz="half" idx="10"/>
          </p:nvPr>
        </p:nvSpPr>
        <p:spPr/>
        <p:txBody>
          <a:bodyPr/>
          <a:lstStyle/>
          <a:p>
            <a:fld id="{34EFCEC6-0AD3-DF4C-9C9E-40BEE69B3B1E}" type="datetimeFigureOut">
              <a:rPr lang="en-US" smtClean="0"/>
              <a:t>9/4/21</a:t>
            </a:fld>
            <a:endParaRPr lang="en-US"/>
          </a:p>
        </p:txBody>
      </p:sp>
      <p:sp>
        <p:nvSpPr>
          <p:cNvPr id="6" name="Footer Placeholder 5">
            <a:extLst>
              <a:ext uri="{FF2B5EF4-FFF2-40B4-BE49-F238E27FC236}">
                <a16:creationId xmlns:a16="http://schemas.microsoft.com/office/drawing/2014/main" id="{29A0CC92-2E74-9E46-95DA-1E51235D0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1C74C3-D284-B741-975E-44AF46F44B89}"/>
              </a:ext>
            </a:extLst>
          </p:cNvPr>
          <p:cNvSpPr>
            <a:spLocks noGrp="1"/>
          </p:cNvSpPr>
          <p:nvPr>
            <p:ph type="sldNum" sz="quarter" idx="12"/>
          </p:nvPr>
        </p:nvSpPr>
        <p:spPr/>
        <p:txBody>
          <a:bodyPr/>
          <a:lstStyle/>
          <a:p>
            <a:fld id="{7DF88E7F-6075-EC41-BBE1-2A023D56F564}" type="slidenum">
              <a:rPr lang="en-US" smtClean="0"/>
              <a:t>‹#›</a:t>
            </a:fld>
            <a:endParaRPr lang="en-US"/>
          </a:p>
        </p:txBody>
      </p:sp>
    </p:spTree>
    <p:extLst>
      <p:ext uri="{BB962C8B-B14F-4D97-AF65-F5344CB8AC3E}">
        <p14:creationId xmlns:p14="http://schemas.microsoft.com/office/powerpoint/2010/main" val="153873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236C7-D5F3-E04D-95E3-B1C33052146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3C77562-724E-6F40-9F7A-ECD052A2D1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2FB622-AF41-D84F-8664-269B894BF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F83EB4B-403F-9F42-8168-DFFC18CB7432}"/>
              </a:ext>
            </a:extLst>
          </p:cNvPr>
          <p:cNvSpPr>
            <a:spLocks noGrp="1"/>
          </p:cNvSpPr>
          <p:nvPr>
            <p:ph type="dt" sz="half" idx="10"/>
          </p:nvPr>
        </p:nvSpPr>
        <p:spPr/>
        <p:txBody>
          <a:bodyPr/>
          <a:lstStyle/>
          <a:p>
            <a:fld id="{34EFCEC6-0AD3-DF4C-9C9E-40BEE69B3B1E}" type="datetimeFigureOut">
              <a:rPr lang="en-US" smtClean="0"/>
              <a:t>9/4/21</a:t>
            </a:fld>
            <a:endParaRPr lang="en-US"/>
          </a:p>
        </p:txBody>
      </p:sp>
      <p:sp>
        <p:nvSpPr>
          <p:cNvPr id="6" name="Footer Placeholder 5">
            <a:extLst>
              <a:ext uri="{FF2B5EF4-FFF2-40B4-BE49-F238E27FC236}">
                <a16:creationId xmlns:a16="http://schemas.microsoft.com/office/drawing/2014/main" id="{1664E645-6232-114B-9F49-7D981990E8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FCED02-CA20-3B46-968E-2C5827210D36}"/>
              </a:ext>
            </a:extLst>
          </p:cNvPr>
          <p:cNvSpPr>
            <a:spLocks noGrp="1"/>
          </p:cNvSpPr>
          <p:nvPr>
            <p:ph type="sldNum" sz="quarter" idx="12"/>
          </p:nvPr>
        </p:nvSpPr>
        <p:spPr/>
        <p:txBody>
          <a:bodyPr/>
          <a:lstStyle/>
          <a:p>
            <a:fld id="{7DF88E7F-6075-EC41-BBE1-2A023D56F564}" type="slidenum">
              <a:rPr lang="en-US" smtClean="0"/>
              <a:t>‹#›</a:t>
            </a:fld>
            <a:endParaRPr lang="en-US"/>
          </a:p>
        </p:txBody>
      </p:sp>
    </p:spTree>
    <p:extLst>
      <p:ext uri="{BB962C8B-B14F-4D97-AF65-F5344CB8AC3E}">
        <p14:creationId xmlns:p14="http://schemas.microsoft.com/office/powerpoint/2010/main" val="206688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BB44BD-2AE7-894A-AECE-FB5B94F679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5ABF663-4A49-BB47-9376-1B4B361E7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751BBFE-337D-B54E-B61C-31B0127668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FCEC6-0AD3-DF4C-9C9E-40BEE69B3B1E}" type="datetimeFigureOut">
              <a:rPr lang="en-US" smtClean="0"/>
              <a:t>9/4/21</a:t>
            </a:fld>
            <a:endParaRPr lang="en-US"/>
          </a:p>
        </p:txBody>
      </p:sp>
      <p:sp>
        <p:nvSpPr>
          <p:cNvPr id="5" name="Footer Placeholder 4">
            <a:extLst>
              <a:ext uri="{FF2B5EF4-FFF2-40B4-BE49-F238E27FC236}">
                <a16:creationId xmlns:a16="http://schemas.microsoft.com/office/drawing/2014/main" id="{541A306E-272C-CB42-B80A-5A46775487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19A71B-D714-CD44-8B04-91EA65C7E0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88E7F-6075-EC41-BBE1-2A023D56F564}" type="slidenum">
              <a:rPr lang="en-US" smtClean="0"/>
              <a:t>‹#›</a:t>
            </a:fld>
            <a:endParaRPr lang="en-US"/>
          </a:p>
        </p:txBody>
      </p:sp>
    </p:spTree>
    <p:extLst>
      <p:ext uri="{BB962C8B-B14F-4D97-AF65-F5344CB8AC3E}">
        <p14:creationId xmlns:p14="http://schemas.microsoft.com/office/powerpoint/2010/main" val="868816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treaties.un.org/doc/source/docs/A_371_X-E.pdf" TargetMode="External"/><Relationship Id="rId4" Type="http://schemas.openxmlformats.org/officeDocument/2006/relationships/hyperlink" Target="https://treaties.un.org/doc/source/docs/A_358_IX-E.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9" name="TextBox 8">
            <a:extLst>
              <a:ext uri="{FF2B5EF4-FFF2-40B4-BE49-F238E27FC236}">
                <a16:creationId xmlns:a16="http://schemas.microsoft.com/office/drawing/2014/main" id="{29FF2AE1-944E-534E-8B38-C80499655614}"/>
              </a:ext>
            </a:extLst>
          </p:cNvPr>
          <p:cNvSpPr txBox="1"/>
          <p:nvPr/>
        </p:nvSpPr>
        <p:spPr>
          <a:xfrm>
            <a:off x="2752198" y="1400169"/>
            <a:ext cx="6800850" cy="1754326"/>
          </a:xfrm>
          <a:prstGeom prst="rect">
            <a:avLst/>
          </a:prstGeom>
          <a:noFill/>
        </p:spPr>
        <p:txBody>
          <a:bodyPr wrap="square" rtlCol="0">
            <a:spAutoFit/>
          </a:bodyPr>
          <a:lstStyle/>
          <a:p>
            <a:pPr algn="ctr"/>
            <a:r>
              <a:rPr lang="en-GB" sz="3600" b="1" dirty="0">
                <a:latin typeface="Times New Roman" panose="02020603050405020304" pitchFamily="18" charset="0"/>
                <a:cs typeface="Times New Roman" panose="02020603050405020304" pitchFamily="18" charset="0"/>
              </a:rPr>
              <a:t>Implementation and </a:t>
            </a:r>
            <a:r>
              <a:rPr lang="en-GB" sz="3600" b="1" dirty="0" err="1">
                <a:latin typeface="Times New Roman" panose="02020603050405020304" pitchFamily="18" charset="0"/>
                <a:cs typeface="Times New Roman" panose="02020603050405020304" pitchFamily="18" charset="0"/>
              </a:rPr>
              <a:t>Fulfillment</a:t>
            </a:r>
            <a:r>
              <a:rPr lang="en-GB" sz="3600" b="1" dirty="0">
                <a:latin typeface="Times New Roman" panose="02020603050405020304" pitchFamily="18" charset="0"/>
                <a:cs typeface="Times New Roman" panose="02020603050405020304" pitchFamily="18" charset="0"/>
              </a:rPr>
              <a:t> of International Maritime Agreements</a:t>
            </a:r>
            <a:endParaRPr lang="en-US" sz="3600" b="1"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767994DD-E416-5F4D-9206-04B6BAD43913}"/>
              </a:ext>
            </a:extLst>
          </p:cNvPr>
          <p:cNvSpPr txBox="1"/>
          <p:nvPr/>
        </p:nvSpPr>
        <p:spPr>
          <a:xfrm>
            <a:off x="4015489" y="3571862"/>
            <a:ext cx="4421082" cy="1754326"/>
          </a:xfrm>
          <a:prstGeom prst="rect">
            <a:avLst/>
          </a:prstGeom>
          <a:noFill/>
        </p:spPr>
        <p:txBody>
          <a:bodyPr wrap="none" rtlCol="0">
            <a:spAutoFit/>
          </a:bodyPr>
          <a:lstStyle/>
          <a:p>
            <a:pPr algn="ctr"/>
            <a:r>
              <a:rPr lang="en-US" sz="3600" b="1" u="sng" dirty="0">
                <a:latin typeface="Times New Roman" panose="02020603050405020304" pitchFamily="18" charset="0"/>
                <a:cs typeface="Times New Roman" panose="02020603050405020304" pitchFamily="18" charset="0"/>
              </a:rPr>
              <a:t>Virtual Training </a:t>
            </a:r>
          </a:p>
          <a:p>
            <a:pPr algn="ctr"/>
            <a:endParaRPr lang="en-US" sz="3600" b="1" dirty="0">
              <a:latin typeface="Times New Roman" panose="02020603050405020304" pitchFamily="18" charset="0"/>
              <a:cs typeface="Times New Roman" panose="02020603050405020304" pitchFamily="18" charset="0"/>
            </a:endParaRPr>
          </a:p>
          <a:p>
            <a:pPr algn="ctr"/>
            <a:r>
              <a:rPr lang="en-US" sz="3600" b="1" dirty="0">
                <a:latin typeface="Times New Roman" panose="02020603050405020304" pitchFamily="18" charset="0"/>
                <a:cs typeface="Times New Roman" panose="02020603050405020304" pitchFamily="18" charset="0"/>
              </a:rPr>
              <a:t>8-10 September 2021 </a:t>
            </a:r>
          </a:p>
        </p:txBody>
      </p:sp>
    </p:spTree>
    <p:extLst>
      <p:ext uri="{BB962C8B-B14F-4D97-AF65-F5344CB8AC3E}">
        <p14:creationId xmlns:p14="http://schemas.microsoft.com/office/powerpoint/2010/main" val="253773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515545"/>
            <a:ext cx="10665779" cy="5232202"/>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IMO’S STRUCTURE-3</a:t>
            </a:r>
          </a:p>
          <a:p>
            <a:endParaRPr lang="en-GB" b="1" u="sng" dirty="0">
              <a:solidFill>
                <a:srgbClr val="0070C0"/>
              </a:solidFill>
              <a:latin typeface="Times New Roman" panose="02020603050405020304" pitchFamily="18" charset="0"/>
              <a:cs typeface="Times New Roman" panose="02020603050405020304" pitchFamily="18" charset="0"/>
            </a:endParaRPr>
          </a:p>
          <a:p>
            <a:endParaRPr lang="en-GB" b="1" u="sng" dirty="0">
              <a:solidFill>
                <a:srgbClr val="0070C0"/>
              </a:solidFill>
              <a:latin typeface="Times New Roman" panose="02020603050405020304" pitchFamily="18" charset="0"/>
              <a:cs typeface="Times New Roman" panose="02020603050405020304" pitchFamily="18" charset="0"/>
            </a:endParaRPr>
          </a:p>
          <a:p>
            <a:endParaRPr lang="en-GB" sz="20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2000" b="1" u="sng" dirty="0">
                <a:solidFill>
                  <a:srgbClr val="0070C0"/>
                </a:solidFill>
                <a:latin typeface="Times New Roman" panose="02020603050405020304" pitchFamily="18" charset="0"/>
                <a:cs typeface="Times New Roman" panose="02020603050405020304" pitchFamily="18" charset="0"/>
              </a:rPr>
              <a:t>Marine Environment Protection Committee: </a:t>
            </a:r>
            <a:r>
              <a:rPr lang="en-GB" sz="2000" b="1" dirty="0">
                <a:solidFill>
                  <a:srgbClr val="0070C0"/>
                </a:solidFill>
                <a:latin typeface="Times New Roman" panose="02020603050405020304" pitchFamily="18" charset="0"/>
                <a:cs typeface="Times New Roman" panose="02020603050405020304" pitchFamily="18" charset="0"/>
              </a:rPr>
              <a:t>Prevention and control of pollution arising from ships</a:t>
            </a:r>
          </a:p>
          <a:p>
            <a:pPr marL="285750" indent="-285750">
              <a:buFont typeface="Arial" panose="020B0604020202020204" pitchFamily="34" charset="0"/>
              <a:buChar char="•"/>
            </a:pPr>
            <a:endParaRPr lang="en-GB" sz="2000" b="1" u="sng"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2000" b="1" u="sng" dirty="0">
                <a:solidFill>
                  <a:srgbClr val="0070C0"/>
                </a:solidFill>
                <a:latin typeface="Times New Roman" panose="02020603050405020304" pitchFamily="18" charset="0"/>
                <a:cs typeface="Times New Roman" panose="02020603050405020304" pitchFamily="18" charset="0"/>
              </a:rPr>
              <a:t>Technical Co-operation Committee: </a:t>
            </a:r>
            <a:r>
              <a:rPr lang="en-GB" sz="2000" b="1" dirty="0">
                <a:solidFill>
                  <a:srgbClr val="0070C0"/>
                </a:solidFill>
                <a:latin typeface="Times New Roman" panose="02020603050405020304" pitchFamily="18" charset="0"/>
                <a:cs typeface="Times New Roman" panose="02020603050405020304" pitchFamily="18" charset="0"/>
              </a:rPr>
              <a:t>Technical assistance for an uniform and effective implementation of IMO instruments</a:t>
            </a:r>
          </a:p>
          <a:p>
            <a:pPr marL="285750" indent="-285750">
              <a:buFont typeface="Arial" panose="020B0604020202020204" pitchFamily="34" charset="0"/>
              <a:buChar char="•"/>
            </a:pPr>
            <a:endParaRPr lang="en-GB" sz="20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2000" b="1" u="sng" dirty="0">
                <a:solidFill>
                  <a:srgbClr val="0070C0"/>
                </a:solidFill>
                <a:latin typeface="Times New Roman" panose="02020603050405020304" pitchFamily="18" charset="0"/>
                <a:cs typeface="Times New Roman" panose="02020603050405020304" pitchFamily="18" charset="0"/>
              </a:rPr>
              <a:t>Facilitation Committee: </a:t>
            </a:r>
            <a:r>
              <a:rPr lang="en-GB" sz="2000" b="1" dirty="0">
                <a:solidFill>
                  <a:srgbClr val="0070C0"/>
                </a:solidFill>
                <a:latin typeface="Times New Roman" panose="02020603050405020304" pitchFamily="18" charset="0"/>
                <a:cs typeface="Times New Roman" panose="02020603050405020304" pitchFamily="18" charset="0"/>
              </a:rPr>
              <a:t>Eliminate unnecessary formalities related to international maritime traffic </a:t>
            </a:r>
            <a:endParaRPr lang="en-GB" sz="2000" b="1" u="sng"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sz="2000" b="1" u="sng"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b="1" u="sng" dirty="0">
              <a:solidFill>
                <a:srgbClr val="0070C0"/>
              </a:solidFill>
              <a:latin typeface="Times New Roman" panose="02020603050405020304" pitchFamily="18" charset="0"/>
              <a:cs typeface="Times New Roman" panose="02020603050405020304" pitchFamily="18" charset="0"/>
            </a:endParaRPr>
          </a:p>
          <a:p>
            <a:endParaRPr lang="en-GB" b="1"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9940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186929"/>
            <a:ext cx="10665779" cy="6724918"/>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IMO’S ROLES-1</a:t>
            </a:r>
          </a:p>
          <a:p>
            <a:endParaRPr lang="en-GB" b="1" u="sng"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Article 1 of Convention on the IMO: Purposes of the Organization</a:t>
            </a:r>
          </a:p>
          <a:p>
            <a:r>
              <a:rPr lang="en-US" sz="1700" dirty="0">
                <a:solidFill>
                  <a:srgbClr val="0070C0"/>
                </a:solidFill>
                <a:latin typeface="Times New Roman" panose="02020603050405020304" pitchFamily="18" charset="0"/>
                <a:cs typeface="Times New Roman" panose="02020603050405020304" pitchFamily="18" charset="0"/>
              </a:rPr>
              <a:t>a- To provide machinery for co-operation among Governments in the field of governmental regulation and practices relating to technical matters of all kinds affecting </a:t>
            </a:r>
            <a:r>
              <a:rPr lang="en-US" sz="1700" b="1" i="1" dirty="0">
                <a:solidFill>
                  <a:srgbClr val="0070C0"/>
                </a:solidFill>
                <a:latin typeface="Times New Roman" panose="02020603050405020304" pitchFamily="18" charset="0"/>
                <a:cs typeface="Times New Roman" panose="02020603050405020304" pitchFamily="18" charset="0"/>
              </a:rPr>
              <a:t>shipping engaged in international trade</a:t>
            </a:r>
            <a:r>
              <a:rPr lang="en-US" sz="1700" dirty="0">
                <a:solidFill>
                  <a:srgbClr val="0070C0"/>
                </a:solidFill>
                <a:latin typeface="Times New Roman" panose="02020603050405020304" pitchFamily="18" charset="0"/>
                <a:cs typeface="Times New Roman" panose="02020603050405020304" pitchFamily="18" charset="0"/>
              </a:rPr>
              <a:t>; to encourage and facilitate the general adoption of the highest practicable standards in matters concerning </a:t>
            </a:r>
            <a:r>
              <a:rPr lang="en-US" sz="1700" b="1" i="1" dirty="0">
                <a:solidFill>
                  <a:srgbClr val="0070C0"/>
                </a:solidFill>
                <a:latin typeface="Times New Roman" panose="02020603050405020304" pitchFamily="18" charset="0"/>
                <a:cs typeface="Times New Roman" panose="02020603050405020304" pitchFamily="18" charset="0"/>
              </a:rPr>
              <a:t>the maritime safety, efficiency of navigation and prevention and control of marine pollution from ships</a:t>
            </a:r>
            <a:r>
              <a:rPr lang="en-US" sz="1700" dirty="0">
                <a:solidFill>
                  <a:srgbClr val="0070C0"/>
                </a:solidFill>
                <a:latin typeface="Times New Roman" panose="02020603050405020304" pitchFamily="18" charset="0"/>
                <a:cs typeface="Times New Roman" panose="02020603050405020304" pitchFamily="18" charset="0"/>
              </a:rPr>
              <a:t>; and to deal with administrative and legal matters related to the purposes set out in this Article</a:t>
            </a:r>
          </a:p>
          <a:p>
            <a:endParaRPr lang="en-US" sz="1700" dirty="0">
              <a:solidFill>
                <a:srgbClr val="0070C0"/>
              </a:solidFill>
              <a:latin typeface="Times New Roman" panose="02020603050405020304" pitchFamily="18" charset="0"/>
              <a:cs typeface="Times New Roman" panose="02020603050405020304" pitchFamily="18" charset="0"/>
            </a:endParaRPr>
          </a:p>
          <a:p>
            <a:r>
              <a:rPr lang="en-US" sz="1700" dirty="0">
                <a:solidFill>
                  <a:srgbClr val="0070C0"/>
                </a:solidFill>
                <a:latin typeface="Times New Roman" panose="02020603050405020304" pitchFamily="18" charset="0"/>
                <a:cs typeface="Times New Roman" panose="02020603050405020304" pitchFamily="18" charset="0"/>
              </a:rPr>
              <a:t>b- To encourage the </a:t>
            </a:r>
            <a:r>
              <a:rPr lang="en-US" sz="1700" b="1" i="1" dirty="0">
                <a:solidFill>
                  <a:srgbClr val="0070C0"/>
                </a:solidFill>
                <a:latin typeface="Times New Roman" panose="02020603050405020304" pitchFamily="18" charset="0"/>
                <a:cs typeface="Times New Roman" panose="02020603050405020304" pitchFamily="18" charset="0"/>
              </a:rPr>
              <a:t>removal of discriminatory action and unnecessary restrictions </a:t>
            </a:r>
            <a:r>
              <a:rPr lang="en-US" sz="1700" dirty="0">
                <a:solidFill>
                  <a:srgbClr val="0070C0"/>
                </a:solidFill>
                <a:latin typeface="Times New Roman" panose="02020603050405020304" pitchFamily="18" charset="0"/>
                <a:cs typeface="Times New Roman" panose="02020603050405020304" pitchFamily="18" charset="0"/>
              </a:rPr>
              <a:t>by Governments affecting shipping </a:t>
            </a:r>
            <a:r>
              <a:rPr lang="en-US" sz="1700" b="1" i="1" dirty="0">
                <a:solidFill>
                  <a:srgbClr val="0070C0"/>
                </a:solidFill>
                <a:latin typeface="Times New Roman" panose="02020603050405020304" pitchFamily="18" charset="0"/>
                <a:cs typeface="Times New Roman" panose="02020603050405020304" pitchFamily="18" charset="0"/>
              </a:rPr>
              <a:t>engaged in international trade </a:t>
            </a:r>
            <a:r>
              <a:rPr lang="en-US" sz="1700" dirty="0">
                <a:solidFill>
                  <a:srgbClr val="0070C0"/>
                </a:solidFill>
                <a:latin typeface="Times New Roman" panose="02020603050405020304" pitchFamily="18" charset="0"/>
                <a:cs typeface="Times New Roman" panose="02020603050405020304" pitchFamily="18" charset="0"/>
              </a:rPr>
              <a:t>so as to promote the availability of shipping services to </a:t>
            </a:r>
            <a:r>
              <a:rPr lang="en-US" sz="1700" b="1" i="1" dirty="0">
                <a:solidFill>
                  <a:srgbClr val="0070C0"/>
                </a:solidFill>
                <a:latin typeface="Times New Roman" panose="02020603050405020304" pitchFamily="18" charset="0"/>
                <a:cs typeface="Times New Roman" panose="02020603050405020304" pitchFamily="18" charset="0"/>
              </a:rPr>
              <a:t>the commerce of the world without discrimination</a:t>
            </a:r>
            <a:r>
              <a:rPr lang="en-US" sz="1700" dirty="0">
                <a:solidFill>
                  <a:srgbClr val="0070C0"/>
                </a:solidFill>
                <a:latin typeface="Times New Roman" panose="02020603050405020304" pitchFamily="18" charset="0"/>
                <a:cs typeface="Times New Roman" panose="02020603050405020304" pitchFamily="18" charset="0"/>
              </a:rPr>
              <a:t>; assistance and encouragement given by a Government for the development of its national shipping and for purposes of security does not in itself constitute discrimination, provided that such assistance and encouragement is not based on measures designed to restrict the freedom of shipping of all flags to take part in international trade;</a:t>
            </a:r>
          </a:p>
          <a:p>
            <a:endParaRPr lang="en-US" sz="1700" dirty="0">
              <a:solidFill>
                <a:srgbClr val="0070C0"/>
              </a:solidFill>
              <a:latin typeface="Times New Roman" panose="02020603050405020304" pitchFamily="18" charset="0"/>
              <a:cs typeface="Times New Roman" panose="02020603050405020304" pitchFamily="18" charset="0"/>
            </a:endParaRPr>
          </a:p>
          <a:p>
            <a:r>
              <a:rPr lang="en-US" sz="1700" dirty="0">
                <a:solidFill>
                  <a:srgbClr val="0070C0"/>
                </a:solidFill>
                <a:latin typeface="Times New Roman" panose="02020603050405020304" pitchFamily="18" charset="0"/>
                <a:cs typeface="Times New Roman" panose="02020603050405020304" pitchFamily="18" charset="0"/>
              </a:rPr>
              <a:t>c- To provide for the consideration by the Organization of matters concerning unfair restrictive practices by shipping concerns in accordance with part II…</a:t>
            </a:r>
            <a:endParaRPr lang="en-GB" sz="1700" dirty="0">
              <a:solidFill>
                <a:srgbClr val="0070C0"/>
              </a:solidFill>
              <a:latin typeface="Times New Roman" panose="02020603050405020304" pitchFamily="18" charset="0"/>
              <a:cs typeface="Times New Roman" panose="02020603050405020304" pitchFamily="18" charset="0"/>
            </a:endParaRPr>
          </a:p>
          <a:p>
            <a:endParaRPr lang="en-GB" sz="2000" dirty="0">
              <a:solidFill>
                <a:srgbClr val="0070C0"/>
              </a:solidFill>
              <a:latin typeface="Times New Roman" panose="02020603050405020304" pitchFamily="18" charset="0"/>
              <a:cs typeface="Times New Roman" panose="02020603050405020304" pitchFamily="18" charset="0"/>
            </a:endParaRPr>
          </a:p>
          <a:p>
            <a:endParaRPr lang="en-GB" sz="2000"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b="1" u="sng" dirty="0">
              <a:solidFill>
                <a:srgbClr val="0070C0"/>
              </a:solidFill>
              <a:latin typeface="Times New Roman" panose="02020603050405020304" pitchFamily="18" charset="0"/>
              <a:cs typeface="Times New Roman" panose="02020603050405020304" pitchFamily="18" charset="0"/>
            </a:endParaRPr>
          </a:p>
          <a:p>
            <a:endParaRPr lang="en-GB" b="1"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6892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186929"/>
            <a:ext cx="10665779" cy="4955203"/>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IMO’S ROLES-2</a:t>
            </a:r>
          </a:p>
          <a:p>
            <a:endParaRPr lang="en-GB" b="1" u="sng"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IMO’s scope of Work:</a:t>
            </a: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Response against major disaster- proactive and preventive approach </a:t>
            </a: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Standard setting- providing technical assistance </a:t>
            </a: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Maritime safety and prevention marine pollution- maritime security, climate change, ocean governance </a:t>
            </a: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New technology- new trade routes- new maritime nations </a:t>
            </a:r>
          </a:p>
          <a:p>
            <a:endParaRPr lang="en-GB" sz="2000"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b="1" u="sng" dirty="0">
              <a:solidFill>
                <a:srgbClr val="0070C0"/>
              </a:solidFill>
              <a:latin typeface="Times New Roman" panose="02020603050405020304" pitchFamily="18" charset="0"/>
              <a:cs typeface="Times New Roman" panose="02020603050405020304" pitchFamily="18" charset="0"/>
            </a:endParaRPr>
          </a:p>
          <a:p>
            <a:endParaRPr lang="en-GB" b="1"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9003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186929"/>
            <a:ext cx="10665779" cy="4370427"/>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IMO’S ROLES-3</a:t>
            </a:r>
          </a:p>
          <a:p>
            <a:endParaRPr lang="en-GB" b="1" u="sng"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Article 2-3 of Convention on the IMO: Functions of IMO</a:t>
            </a:r>
          </a:p>
          <a:p>
            <a:endParaRPr lang="en-GB" sz="2000" dirty="0">
              <a:solidFill>
                <a:srgbClr val="0070C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dirty="0">
                <a:solidFill>
                  <a:srgbClr val="0070C0"/>
                </a:solidFill>
                <a:latin typeface="Times New Roman" panose="02020603050405020304" pitchFamily="18" charset="0"/>
                <a:cs typeface="Times New Roman" panose="02020603050405020304" pitchFamily="18" charset="0"/>
              </a:rPr>
              <a:t>IMO must consider and make recommendation on the matters  Regulated in Article 1</a:t>
            </a:r>
          </a:p>
          <a:p>
            <a:endParaRPr lang="en-GB" sz="2000" dirty="0">
              <a:solidFill>
                <a:srgbClr val="0070C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dirty="0">
                <a:solidFill>
                  <a:srgbClr val="0070C0"/>
                </a:solidFill>
                <a:latin typeface="Times New Roman" panose="02020603050405020304" pitchFamily="18" charset="0"/>
                <a:cs typeface="Times New Roman" panose="02020603050405020304" pitchFamily="18" charset="0"/>
              </a:rPr>
              <a:t>Provide for the drafting of conventions, agreements or other suitable instruments and recommend those to governments and other relevant bodies</a:t>
            </a:r>
            <a:r>
              <a:rPr lang="en-TR" sz="2000" dirty="0">
                <a:solidFill>
                  <a:srgbClr val="0070C0"/>
                </a:solidFill>
                <a:latin typeface="Times New Roman" panose="02020603050405020304" pitchFamily="18" charset="0"/>
                <a:cs typeface="Times New Roman" panose="02020603050405020304" pitchFamily="18" charset="0"/>
              </a:rPr>
              <a:t> </a:t>
            </a:r>
            <a:r>
              <a:rPr lang="en-GB" sz="2000" dirty="0">
                <a:solidFill>
                  <a:srgbClr val="0070C0"/>
                </a:solidFill>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en-GB" sz="2000" b="1" u="sng" dirty="0">
              <a:solidFill>
                <a:srgbClr val="0070C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dirty="0">
                <a:solidFill>
                  <a:srgbClr val="0070C0"/>
                </a:solidFill>
                <a:latin typeface="Times New Roman" panose="02020603050405020304" pitchFamily="18" charset="0"/>
                <a:cs typeface="Times New Roman" panose="02020603050405020304" pitchFamily="18" charset="0"/>
              </a:rPr>
              <a:t>Provide technical co-operation, mechanism for consultation among members and exchange information among governments </a:t>
            </a:r>
            <a:endParaRPr lang="en-TR" sz="2000" dirty="0">
              <a:solidFill>
                <a:srgbClr val="0070C0"/>
              </a:solidFill>
              <a:latin typeface="Times New Roman" panose="02020603050405020304" pitchFamily="18" charset="0"/>
              <a:cs typeface="Times New Roman" panose="02020603050405020304" pitchFamily="18" charset="0"/>
            </a:endParaRPr>
          </a:p>
          <a:p>
            <a:endParaRPr lang="en-GB" b="1"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5513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301233"/>
            <a:ext cx="10665779" cy="4093428"/>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IMO’S ROLES-4</a:t>
            </a:r>
          </a:p>
          <a:p>
            <a:endParaRPr lang="en-GB" b="1" u="sng"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IMO’s Regulatory Function- IMO’s Recommendation Function </a:t>
            </a:r>
          </a:p>
          <a:p>
            <a:endParaRPr lang="en-GB" sz="2000" b="1"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Compulsory regulations- Guidelines </a:t>
            </a: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For example, “Guidelines on Maritime Cyber Risk Management” provides recommendations for maritime cyber risks, and it aims to raise awareness on cyber risk threats.</a:t>
            </a:r>
            <a:r>
              <a:rPr lang="en-TR" sz="2000" dirty="0">
                <a:solidFill>
                  <a:srgbClr val="0070C0"/>
                </a:solidFill>
                <a:latin typeface="Times New Roman" panose="02020603050405020304" pitchFamily="18" charset="0"/>
                <a:cs typeface="Times New Roman" panose="02020603050405020304" pitchFamily="18" charset="0"/>
              </a:rPr>
              <a:t> </a:t>
            </a:r>
          </a:p>
          <a:p>
            <a:endParaRPr lang="en-TR" sz="2000" dirty="0">
              <a:solidFill>
                <a:srgbClr val="0070C0"/>
              </a:solidFill>
              <a:latin typeface="Times New Roman" panose="02020603050405020304" pitchFamily="18" charset="0"/>
              <a:cs typeface="Times New Roman" panose="02020603050405020304" pitchFamily="18" charset="0"/>
            </a:endParaRPr>
          </a:p>
          <a:p>
            <a:r>
              <a:rPr lang="en-TR" sz="2000" dirty="0">
                <a:solidFill>
                  <a:srgbClr val="0070C0"/>
                </a:solidFill>
                <a:latin typeface="Times New Roman" panose="02020603050405020304" pitchFamily="18" charset="0"/>
                <a:cs typeface="Times New Roman" panose="02020603050405020304" pitchFamily="18" charset="0"/>
              </a:rPr>
              <a:t>ISPS Code: Part A compulsory requirements whereas Part B contains some recommendatory guidelines </a:t>
            </a:r>
            <a:endParaRPr lang="en-GB" sz="2000"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012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301233"/>
            <a:ext cx="10665779" cy="5293757"/>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IMO’S ROLES-5</a:t>
            </a:r>
          </a:p>
          <a:p>
            <a:endParaRPr lang="en-GB" b="1" u="sng"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POSITIVE IMPACT:</a:t>
            </a:r>
          </a:p>
          <a:p>
            <a:endParaRPr lang="en-GB" sz="2000" dirty="0">
              <a:solidFill>
                <a:srgbClr val="0070C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dirty="0">
                <a:solidFill>
                  <a:srgbClr val="0070C0"/>
                </a:solidFill>
                <a:latin typeface="Times New Roman" panose="02020603050405020304" pitchFamily="18" charset="0"/>
                <a:cs typeface="Times New Roman" panose="02020603050405020304" pitchFamily="18" charset="0"/>
              </a:rPr>
              <a:t>Main IMO conventions: SOLAS (98% of the world tonnage) , MARPOL (89% of the world tonnage),  STCW (98% of the world tonnage) have a wide range of implementation. Therefore, maritime safety has improved,</a:t>
            </a:r>
            <a:r>
              <a:rPr lang="en-TR" sz="2000" dirty="0">
                <a:solidFill>
                  <a:srgbClr val="0070C0"/>
                </a:solidFill>
                <a:latin typeface="Times New Roman" panose="02020603050405020304" pitchFamily="18" charset="0"/>
                <a:cs typeface="Times New Roman" panose="02020603050405020304" pitchFamily="18" charset="0"/>
              </a:rPr>
              <a:t> </a:t>
            </a:r>
            <a:r>
              <a:rPr lang="en-GB" sz="2000" dirty="0">
                <a:solidFill>
                  <a:srgbClr val="0070C0"/>
                </a:solidFill>
                <a:latin typeface="Times New Roman" panose="02020603050405020304" pitchFamily="18" charset="0"/>
                <a:cs typeface="Times New Roman" panose="02020603050405020304" pitchFamily="18" charset="0"/>
              </a:rPr>
              <a:t>accident rates, and pollution arsing from ships has decreased. 	</a:t>
            </a:r>
          </a:p>
          <a:p>
            <a:pPr marL="342900" indent="-342900">
              <a:buFont typeface="Arial" panose="020B0604020202020204" pitchFamily="34" charset="0"/>
              <a:buChar char="•"/>
            </a:pPr>
            <a:r>
              <a:rPr lang="en-GB" sz="2000" dirty="0">
                <a:solidFill>
                  <a:srgbClr val="0070C0"/>
                </a:solidFill>
                <a:latin typeface="Times New Roman" panose="02020603050405020304" pitchFamily="18" charset="0"/>
                <a:cs typeface="Times New Roman" panose="02020603050405020304" pitchFamily="18" charset="0"/>
              </a:rPr>
              <a:t>IMO agreements set uniform standards which provide legal certainty for international shipping </a:t>
            </a:r>
          </a:p>
          <a:p>
            <a:endParaRPr lang="en-GB" sz="2000" dirty="0">
              <a:solidFill>
                <a:srgbClr val="0070C0"/>
              </a:solidFill>
              <a:latin typeface="Times New Roman" panose="02020603050405020304" pitchFamily="18" charset="0"/>
              <a:cs typeface="Times New Roman" panose="02020603050405020304" pitchFamily="18" charset="0"/>
            </a:endParaRP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CHALLENGES: </a:t>
            </a:r>
            <a:r>
              <a:rPr lang="en-GB" sz="2000" dirty="0">
                <a:solidFill>
                  <a:srgbClr val="0070C0"/>
                </a:solidFill>
                <a:latin typeface="Times New Roman" panose="02020603050405020304" pitchFamily="18" charset="0"/>
                <a:cs typeface="Times New Roman" panose="02020603050405020304" pitchFamily="18" charset="0"/>
              </a:rPr>
              <a:t>Main IMO Conventions are living conventions, and they contain tacit acceptance procedure. This would make implementation and enforcement difficult. </a:t>
            </a:r>
          </a:p>
          <a:p>
            <a:endParaRPr lang="en-GB" sz="2000" dirty="0">
              <a:solidFill>
                <a:srgbClr val="0070C0"/>
              </a:solidFill>
              <a:latin typeface="Times New Roman" panose="02020603050405020304" pitchFamily="18" charset="0"/>
              <a:cs typeface="Times New Roman" panose="02020603050405020304" pitchFamily="18" charset="0"/>
            </a:endParaRPr>
          </a:p>
          <a:p>
            <a:endParaRPr lang="en-GB" sz="2000" dirty="0">
              <a:solidFill>
                <a:srgbClr val="0070C0"/>
              </a:solidFill>
              <a:latin typeface="Times New Roman" panose="02020603050405020304" pitchFamily="18" charset="0"/>
              <a:cs typeface="Times New Roman" panose="02020603050405020304" pitchFamily="18" charset="0"/>
            </a:endParaRPr>
          </a:p>
          <a:p>
            <a:endParaRPr lang="en-GB"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233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9" name="TextBox 8">
            <a:extLst>
              <a:ext uri="{FF2B5EF4-FFF2-40B4-BE49-F238E27FC236}">
                <a16:creationId xmlns:a16="http://schemas.microsoft.com/office/drawing/2014/main" id="{29FF2AE1-944E-534E-8B38-C80499655614}"/>
              </a:ext>
            </a:extLst>
          </p:cNvPr>
          <p:cNvSpPr txBox="1"/>
          <p:nvPr/>
        </p:nvSpPr>
        <p:spPr>
          <a:xfrm>
            <a:off x="1928813" y="1557334"/>
            <a:ext cx="8243887" cy="2308324"/>
          </a:xfrm>
          <a:prstGeom prst="rect">
            <a:avLst/>
          </a:prstGeom>
          <a:noFill/>
        </p:spPr>
        <p:txBody>
          <a:bodyPr wrap="square" rtlCol="0">
            <a:spAutoFit/>
          </a:bodyPr>
          <a:lstStyle/>
          <a:p>
            <a:pPr algn="ctr"/>
            <a:r>
              <a:rPr lang="en-GB" sz="3600" b="1" dirty="0">
                <a:latin typeface="Times New Roman" panose="02020603050405020304" pitchFamily="18" charset="0"/>
                <a:cs typeface="Times New Roman" panose="02020603050405020304" pitchFamily="18" charset="0"/>
              </a:rPr>
              <a:t>EFFECTS OF IMO’S GOAL-BASED STANDARDS ON THE ENFORCEMENT OF SOLAS CONVENTION </a:t>
            </a:r>
            <a:endParaRPr lang="en-TR" sz="36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767994DD-E416-5F4D-9206-04B6BAD43913}"/>
              </a:ext>
            </a:extLst>
          </p:cNvPr>
          <p:cNvSpPr txBox="1"/>
          <p:nvPr/>
        </p:nvSpPr>
        <p:spPr>
          <a:xfrm>
            <a:off x="3152716" y="3943344"/>
            <a:ext cx="6078908" cy="2123658"/>
          </a:xfrm>
          <a:prstGeom prst="rect">
            <a:avLst/>
          </a:prstGeom>
          <a:noFill/>
        </p:spPr>
        <p:txBody>
          <a:bodyPr wrap="none" rtlCol="0">
            <a:spAutoFit/>
          </a:bodyPr>
          <a:lstStyle/>
          <a:p>
            <a:pPr algn="ctr"/>
            <a:r>
              <a:rPr lang="en-US" sz="2400" dirty="0">
                <a:latin typeface="Times New Roman" panose="02020603050405020304" pitchFamily="18" charset="0"/>
                <a:cs typeface="Times New Roman" panose="02020603050405020304" pitchFamily="18" charset="0"/>
              </a:rPr>
              <a:t>Dr </a:t>
            </a:r>
            <a:r>
              <a:rPr lang="en-US" sz="2400" dirty="0" err="1">
                <a:latin typeface="Times New Roman" panose="02020603050405020304" pitchFamily="18" charset="0"/>
                <a:cs typeface="Times New Roman" panose="02020603050405020304" pitchFamily="18" charset="0"/>
              </a:rPr>
              <a:t>Belma</a:t>
            </a:r>
            <a:r>
              <a:rPr lang="en-US" sz="2400" dirty="0">
                <a:latin typeface="Times New Roman" panose="02020603050405020304" pitchFamily="18" charset="0"/>
                <a:cs typeface="Times New Roman" panose="02020603050405020304" pitchFamily="18" charset="0"/>
              </a:rPr>
              <a:t> BULUT ŞAHİN, </a:t>
            </a:r>
          </a:p>
          <a:p>
            <a:pPr algn="ctr"/>
            <a:r>
              <a:rPr lang="en-US" sz="2400" dirty="0">
                <a:latin typeface="Times New Roman" panose="02020603050405020304" pitchFamily="18" charset="0"/>
                <a:cs typeface="Times New Roman" panose="02020603050405020304" pitchFamily="18" charset="0"/>
              </a:rPr>
              <a:t>Asst. Prof of Maritime Law, </a:t>
            </a:r>
            <a:r>
              <a:rPr lang="en-US" sz="2400" dirty="0" err="1">
                <a:latin typeface="Times New Roman" panose="02020603050405020304" pitchFamily="18" charset="0"/>
                <a:cs typeface="Times New Roman" panose="02020603050405020304" pitchFamily="18" charset="0"/>
              </a:rPr>
              <a:t>Kocaeli</a:t>
            </a:r>
            <a:r>
              <a:rPr lang="en-US" sz="2400" dirty="0">
                <a:latin typeface="Times New Roman" panose="02020603050405020304" pitchFamily="18" charset="0"/>
                <a:cs typeface="Times New Roman" panose="02020603050405020304" pitchFamily="18" charset="0"/>
              </a:rPr>
              <a:t> University </a:t>
            </a:r>
          </a:p>
          <a:p>
            <a:pPr algn="ctr"/>
            <a:endParaRPr lang="en-US" sz="2400" b="1" dirty="0">
              <a:latin typeface="Times New Roman" panose="02020603050405020304" pitchFamily="18" charset="0"/>
              <a:cs typeface="Times New Roman" panose="02020603050405020304" pitchFamily="18" charset="0"/>
            </a:endParaRPr>
          </a:p>
          <a:p>
            <a:pPr algn="ctr"/>
            <a:endParaRPr lang="en-US" sz="2400" b="1" dirty="0">
              <a:latin typeface="Times New Roman" panose="02020603050405020304" pitchFamily="18" charset="0"/>
              <a:cs typeface="Times New Roman" panose="02020603050405020304" pitchFamily="18" charset="0"/>
            </a:endParaRPr>
          </a:p>
          <a:p>
            <a:pPr algn="ctr"/>
            <a:endParaRPr lang="en-US" sz="36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AE214B4-D1DB-2846-9086-252E1A5FCA0C}"/>
              </a:ext>
            </a:extLst>
          </p:cNvPr>
          <p:cNvSpPr txBox="1"/>
          <p:nvPr/>
        </p:nvSpPr>
        <p:spPr>
          <a:xfrm>
            <a:off x="8551333" y="5249333"/>
            <a:ext cx="2743199" cy="646331"/>
          </a:xfrm>
          <a:prstGeom prst="rect">
            <a:avLst/>
          </a:prstGeom>
          <a:noFill/>
        </p:spPr>
        <p:txBody>
          <a:bodyPr wrap="square" rtlCol="0">
            <a:spAutoFit/>
          </a:bodyPr>
          <a:lstStyle/>
          <a:p>
            <a:pPr algn="r"/>
            <a:r>
              <a:rPr lang="en-US" dirty="0">
                <a:latin typeface="Times New Roman" panose="02020603050405020304" pitchFamily="18" charset="0"/>
                <a:cs typeface="Times New Roman" panose="02020603050405020304" pitchFamily="18" charset="0"/>
              </a:rPr>
              <a:t>8 Sep 2021,Wednesday</a:t>
            </a:r>
          </a:p>
          <a:p>
            <a:endParaRPr lang="en-US" dirty="0"/>
          </a:p>
        </p:txBody>
      </p:sp>
    </p:spTree>
    <p:extLst>
      <p:ext uri="{BB962C8B-B14F-4D97-AF65-F5344CB8AC3E}">
        <p14:creationId xmlns:p14="http://schemas.microsoft.com/office/powerpoint/2010/main" val="3545380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301233"/>
            <a:ext cx="10665779" cy="3754874"/>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OUTLINES</a:t>
            </a:r>
          </a:p>
          <a:p>
            <a:endParaRPr lang="en-GB" b="1" u="sng" dirty="0">
              <a:solidFill>
                <a:srgbClr val="0070C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b="1" dirty="0">
                <a:solidFill>
                  <a:srgbClr val="0070C0"/>
                </a:solidFill>
                <a:latin typeface="Times New Roman" panose="02020603050405020304" pitchFamily="18" charset="0"/>
                <a:cs typeface="Times New Roman" panose="02020603050405020304" pitchFamily="18" charset="0"/>
              </a:rPr>
              <a:t>Concept of Goal-Based Standards (GBS)</a:t>
            </a:r>
          </a:p>
          <a:p>
            <a:endParaRPr lang="en-GB" sz="2000" b="1" dirty="0">
              <a:solidFill>
                <a:srgbClr val="0070C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b="1" dirty="0">
                <a:solidFill>
                  <a:srgbClr val="0070C0"/>
                </a:solidFill>
                <a:latin typeface="Times New Roman" panose="02020603050405020304" pitchFamily="18" charset="0"/>
                <a:cs typeface="Times New Roman" panose="02020603050405020304" pitchFamily="18" charset="0"/>
              </a:rPr>
              <a:t>Basic Principles of GBS</a:t>
            </a:r>
          </a:p>
          <a:p>
            <a:endParaRPr lang="en-GB" sz="2000" b="1" dirty="0">
              <a:solidFill>
                <a:srgbClr val="0070C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b="1" dirty="0">
                <a:solidFill>
                  <a:srgbClr val="0070C0"/>
                </a:solidFill>
                <a:latin typeface="Times New Roman" panose="02020603050405020304" pitchFamily="18" charset="0"/>
                <a:cs typeface="Times New Roman" panose="02020603050405020304" pitchFamily="18" charset="0"/>
              </a:rPr>
              <a:t>Pros and Cons </a:t>
            </a:r>
          </a:p>
          <a:p>
            <a:endParaRPr lang="en-GB" sz="2000" b="1" dirty="0">
              <a:solidFill>
                <a:srgbClr val="0070C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b="1" dirty="0">
                <a:solidFill>
                  <a:srgbClr val="0070C0"/>
                </a:solidFill>
                <a:latin typeface="Times New Roman" panose="02020603050405020304" pitchFamily="18" charset="0"/>
                <a:cs typeface="Times New Roman" panose="02020603050405020304" pitchFamily="18" charset="0"/>
              </a:rPr>
              <a:t>Effects on SOLAS Convention </a:t>
            </a:r>
          </a:p>
          <a:p>
            <a:endParaRPr lang="en-GB"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35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301233"/>
            <a:ext cx="10665779" cy="4985980"/>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CONCEPT OF GOAL-BASED STANDARDS (GBS)-1</a:t>
            </a:r>
          </a:p>
          <a:p>
            <a:endParaRPr lang="en-GB" b="1" u="sng" dirty="0">
              <a:solidFill>
                <a:srgbClr val="0070C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b="1" dirty="0">
                <a:solidFill>
                  <a:srgbClr val="0070C0"/>
                </a:solidFill>
                <a:latin typeface="Times New Roman" panose="02020603050405020304" pitchFamily="18" charset="0"/>
                <a:cs typeface="Times New Roman" panose="02020603050405020304" pitchFamily="18" charset="0"/>
              </a:rPr>
              <a:t>GBS means what to achieve rather than how to achieve</a:t>
            </a:r>
          </a:p>
          <a:p>
            <a:pPr marL="342900" indent="-342900">
              <a:buFont typeface="Arial" panose="020B0604020202020204" pitchFamily="34" charset="0"/>
              <a:buChar char="•"/>
            </a:pPr>
            <a:r>
              <a:rPr lang="en-GB" sz="2000" b="1" dirty="0">
                <a:solidFill>
                  <a:srgbClr val="0070C0"/>
                </a:solidFill>
                <a:latin typeface="Times New Roman" panose="02020603050405020304" pitchFamily="18" charset="0"/>
                <a:cs typeface="Times New Roman" panose="02020603050405020304" pitchFamily="18" charset="0"/>
              </a:rPr>
              <a:t>GBS sets goals and allows applying alternative ways to reach those goals</a:t>
            </a:r>
          </a:p>
          <a:p>
            <a:endParaRPr lang="en-GB" sz="2000" b="1" dirty="0">
              <a:solidFill>
                <a:srgbClr val="0070C0"/>
              </a:solidFill>
              <a:latin typeface="Times New Roman" panose="02020603050405020304" pitchFamily="18" charset="0"/>
              <a:cs typeface="Times New Roman" panose="02020603050405020304" pitchFamily="18" charset="0"/>
            </a:endParaRPr>
          </a:p>
          <a:p>
            <a:endParaRPr lang="en-GB" sz="2000" b="1"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Typical Sample for Prescriptive Standards &amp; GBS:</a:t>
            </a:r>
          </a:p>
          <a:p>
            <a:endParaRPr lang="en-GB" sz="2000" b="1" dirty="0">
              <a:solidFill>
                <a:srgbClr val="0070C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b="1" dirty="0">
                <a:solidFill>
                  <a:srgbClr val="0070C0"/>
                </a:solidFill>
                <a:latin typeface="Times New Roman" panose="02020603050405020304" pitchFamily="18" charset="0"/>
                <a:ea typeface="Calibri" panose="020F0502020204030204" pitchFamily="34" charset="0"/>
              </a:rPr>
              <a:t>You shall install a one-meter-high rail at the edge of the cliff</a:t>
            </a:r>
            <a:r>
              <a:rPr lang="en-TR" sz="2000" dirty="0">
                <a:solidFill>
                  <a:srgbClr val="0070C0"/>
                </a:solidFill>
              </a:rPr>
              <a:t> </a:t>
            </a:r>
          </a:p>
          <a:p>
            <a:endParaRPr lang="en-TR" sz="2000" b="1" dirty="0">
              <a:solidFill>
                <a:srgbClr val="0070C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b="1" dirty="0">
                <a:solidFill>
                  <a:srgbClr val="0070C0"/>
                </a:solidFill>
                <a:latin typeface="Times New Roman" panose="02020603050405020304" pitchFamily="18" charset="0"/>
                <a:ea typeface="Calibri" panose="020F0502020204030204" pitchFamily="34" charset="0"/>
              </a:rPr>
              <a:t>People shall be prevented from falling over the edge of the cliff</a:t>
            </a:r>
            <a:r>
              <a:rPr lang="en-TR" sz="2000" dirty="0">
                <a:solidFill>
                  <a:srgbClr val="0070C0"/>
                </a:solidFill>
              </a:rPr>
              <a:t> </a:t>
            </a:r>
            <a:endParaRPr lang="en-GB" sz="2000" b="1" dirty="0">
              <a:solidFill>
                <a:srgbClr val="0070C0"/>
              </a:solidFill>
              <a:latin typeface="Times New Roman" panose="02020603050405020304" pitchFamily="18" charset="0"/>
              <a:cs typeface="Times New Roman" panose="02020603050405020304" pitchFamily="18" charset="0"/>
            </a:endParaRPr>
          </a:p>
          <a:p>
            <a:endParaRPr lang="en-GB" sz="2000" b="1" dirty="0">
              <a:solidFill>
                <a:srgbClr val="0070C0"/>
              </a:solidFill>
              <a:latin typeface="Times New Roman" panose="02020603050405020304" pitchFamily="18" charset="0"/>
              <a:cs typeface="Times New Roman" panose="02020603050405020304" pitchFamily="18" charset="0"/>
            </a:endParaRPr>
          </a:p>
          <a:p>
            <a:endParaRPr lang="en-GB" sz="2000" dirty="0">
              <a:solidFill>
                <a:srgbClr val="0070C0"/>
              </a:solidFill>
              <a:latin typeface="Times New Roman" panose="02020603050405020304" pitchFamily="18" charset="0"/>
              <a:cs typeface="Times New Roman" panose="02020603050405020304" pitchFamily="18" charset="0"/>
            </a:endParaRPr>
          </a:p>
          <a:p>
            <a:endParaRPr lang="en-GB"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9794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301233"/>
            <a:ext cx="10665779" cy="4093428"/>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CONCEPT OF GOAL-BASED STANDARDS (GBS)-2</a:t>
            </a:r>
          </a:p>
          <a:p>
            <a:endParaRPr lang="en-GB" b="1" u="sng" dirty="0">
              <a:solidFill>
                <a:srgbClr val="0070C0"/>
              </a:solidFill>
              <a:latin typeface="Times New Roman" panose="02020603050405020304" pitchFamily="18" charset="0"/>
              <a:cs typeface="Times New Roman" panose="02020603050405020304" pitchFamily="18" charset="0"/>
            </a:endParaRP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IMO C 89/12/1, IMO strategic plan, Council 89</a:t>
            </a:r>
            <a:r>
              <a:rPr lang="en-GB" sz="2000" baseline="30000" dirty="0">
                <a:solidFill>
                  <a:srgbClr val="0070C0"/>
                </a:solidFill>
                <a:latin typeface="Times New Roman" panose="02020603050405020304" pitchFamily="18" charset="0"/>
                <a:cs typeface="Times New Roman" panose="02020603050405020304" pitchFamily="18" charset="0"/>
              </a:rPr>
              <a:t>th</a:t>
            </a:r>
            <a:r>
              <a:rPr lang="en-GB" sz="2000" dirty="0">
                <a:solidFill>
                  <a:srgbClr val="0070C0"/>
                </a:solidFill>
                <a:latin typeface="Times New Roman" panose="02020603050405020304" pitchFamily="18" charset="0"/>
                <a:cs typeface="Times New Roman" panose="02020603050405020304" pitchFamily="18" charset="0"/>
              </a:rPr>
              <a:t> session. (2002)</a:t>
            </a:r>
            <a:r>
              <a:rPr lang="en-TR" sz="2000" dirty="0">
                <a:solidFill>
                  <a:srgbClr val="0070C0"/>
                </a:solidFill>
                <a:latin typeface="Times New Roman" panose="02020603050405020304" pitchFamily="18" charset="0"/>
                <a:cs typeface="Times New Roman" panose="02020603050405020304" pitchFamily="18" charset="0"/>
              </a:rPr>
              <a:t> = Proposal after Erika and Prestige ship disasters  </a:t>
            </a:r>
          </a:p>
          <a:p>
            <a:endParaRPr lang="en-TR" sz="2000" dirty="0">
              <a:solidFill>
                <a:srgbClr val="0070C0"/>
              </a:solidFill>
              <a:latin typeface="Times New Roman" panose="02020603050405020304" pitchFamily="18" charset="0"/>
              <a:cs typeface="Times New Roman" panose="02020603050405020304" pitchFamily="18" charset="0"/>
            </a:endParaRPr>
          </a:p>
          <a:p>
            <a:endParaRPr lang="en-TR"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GBS was </a:t>
            </a:r>
            <a:r>
              <a:rPr lang="uz-Cyrl-UZ" sz="2000" dirty="0">
                <a:solidFill>
                  <a:srgbClr val="0070C0"/>
                </a:solidFill>
                <a:latin typeface="Times New Roman" panose="02020603050405020304" pitchFamily="18" charset="0"/>
                <a:cs typeface="Times New Roman" panose="02020603050405020304" pitchFamily="18" charset="0"/>
              </a:rPr>
              <a:t>introduced with the aim of removing any possible competition between classification societies by giving a greater role to IMO in determining the fundamental standards to which new ships are built </a:t>
            </a:r>
            <a:endParaRPr lang="en-GB" sz="2000" dirty="0">
              <a:solidFill>
                <a:srgbClr val="0070C0"/>
              </a:solidFill>
              <a:latin typeface="Times New Roman" panose="02020603050405020304" pitchFamily="18" charset="0"/>
              <a:cs typeface="Times New Roman" panose="02020603050405020304" pitchFamily="18" charset="0"/>
            </a:endParaRPr>
          </a:p>
          <a:p>
            <a:endParaRPr lang="en-GB" sz="2000"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9245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9" name="TextBox 8">
            <a:extLst>
              <a:ext uri="{FF2B5EF4-FFF2-40B4-BE49-F238E27FC236}">
                <a16:creationId xmlns:a16="http://schemas.microsoft.com/office/drawing/2014/main" id="{29FF2AE1-944E-534E-8B38-C80499655614}"/>
              </a:ext>
            </a:extLst>
          </p:cNvPr>
          <p:cNvSpPr txBox="1"/>
          <p:nvPr/>
        </p:nvSpPr>
        <p:spPr>
          <a:xfrm>
            <a:off x="2786064" y="1857373"/>
            <a:ext cx="6800850" cy="1200329"/>
          </a:xfrm>
          <a:prstGeom prst="rect">
            <a:avLst/>
          </a:prstGeom>
          <a:no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IMO’S STRUCTURE AND ITS ROLES</a:t>
            </a:r>
          </a:p>
        </p:txBody>
      </p:sp>
      <p:sp>
        <p:nvSpPr>
          <p:cNvPr id="13" name="TextBox 12">
            <a:extLst>
              <a:ext uri="{FF2B5EF4-FFF2-40B4-BE49-F238E27FC236}">
                <a16:creationId xmlns:a16="http://schemas.microsoft.com/office/drawing/2014/main" id="{767994DD-E416-5F4D-9206-04B6BAD43913}"/>
              </a:ext>
            </a:extLst>
          </p:cNvPr>
          <p:cNvSpPr txBox="1"/>
          <p:nvPr/>
        </p:nvSpPr>
        <p:spPr>
          <a:xfrm>
            <a:off x="3152716" y="3571862"/>
            <a:ext cx="6078908" cy="2123658"/>
          </a:xfrm>
          <a:prstGeom prst="rect">
            <a:avLst/>
          </a:prstGeom>
          <a:noFill/>
        </p:spPr>
        <p:txBody>
          <a:bodyPr wrap="none" rtlCol="0">
            <a:spAutoFit/>
          </a:bodyPr>
          <a:lstStyle/>
          <a:p>
            <a:pPr algn="ctr"/>
            <a:r>
              <a:rPr lang="en-US" sz="2400" dirty="0">
                <a:latin typeface="Times New Roman" panose="02020603050405020304" pitchFamily="18" charset="0"/>
                <a:cs typeface="Times New Roman" panose="02020603050405020304" pitchFamily="18" charset="0"/>
              </a:rPr>
              <a:t>Dr </a:t>
            </a:r>
            <a:r>
              <a:rPr lang="en-US" sz="2400" dirty="0" err="1">
                <a:latin typeface="Times New Roman" panose="02020603050405020304" pitchFamily="18" charset="0"/>
                <a:cs typeface="Times New Roman" panose="02020603050405020304" pitchFamily="18" charset="0"/>
              </a:rPr>
              <a:t>Belma</a:t>
            </a:r>
            <a:r>
              <a:rPr lang="en-US" sz="2400" dirty="0">
                <a:latin typeface="Times New Roman" panose="02020603050405020304" pitchFamily="18" charset="0"/>
                <a:cs typeface="Times New Roman" panose="02020603050405020304" pitchFamily="18" charset="0"/>
              </a:rPr>
              <a:t> BULUT ŞAHİN, </a:t>
            </a:r>
          </a:p>
          <a:p>
            <a:pPr algn="ctr"/>
            <a:r>
              <a:rPr lang="en-US" sz="2400" dirty="0">
                <a:latin typeface="Times New Roman" panose="02020603050405020304" pitchFamily="18" charset="0"/>
                <a:cs typeface="Times New Roman" panose="02020603050405020304" pitchFamily="18" charset="0"/>
              </a:rPr>
              <a:t>Asst. Prof of </a:t>
            </a:r>
            <a:r>
              <a:rPr lang="en-US" sz="2400">
                <a:latin typeface="Times New Roman" panose="02020603050405020304" pitchFamily="18" charset="0"/>
                <a:cs typeface="Times New Roman" panose="02020603050405020304" pitchFamily="18" charset="0"/>
              </a:rPr>
              <a:t>Maritime Law, </a:t>
            </a:r>
            <a:r>
              <a:rPr lang="en-US" sz="2400" dirty="0" err="1">
                <a:latin typeface="Times New Roman" panose="02020603050405020304" pitchFamily="18" charset="0"/>
                <a:cs typeface="Times New Roman" panose="02020603050405020304" pitchFamily="18" charset="0"/>
              </a:rPr>
              <a:t>Kocaeli</a:t>
            </a:r>
            <a:r>
              <a:rPr lang="en-US" sz="2400" dirty="0">
                <a:latin typeface="Times New Roman" panose="02020603050405020304" pitchFamily="18" charset="0"/>
                <a:cs typeface="Times New Roman" panose="02020603050405020304" pitchFamily="18" charset="0"/>
              </a:rPr>
              <a:t> University </a:t>
            </a:r>
          </a:p>
          <a:p>
            <a:pPr algn="ctr"/>
            <a:endParaRPr lang="en-US" sz="2400" b="1" dirty="0">
              <a:latin typeface="Times New Roman" panose="02020603050405020304" pitchFamily="18" charset="0"/>
              <a:cs typeface="Times New Roman" panose="02020603050405020304" pitchFamily="18" charset="0"/>
            </a:endParaRPr>
          </a:p>
          <a:p>
            <a:pPr algn="ctr"/>
            <a:endParaRPr lang="en-US" sz="2400" b="1" dirty="0">
              <a:latin typeface="Times New Roman" panose="02020603050405020304" pitchFamily="18" charset="0"/>
              <a:cs typeface="Times New Roman" panose="02020603050405020304" pitchFamily="18" charset="0"/>
            </a:endParaRPr>
          </a:p>
          <a:p>
            <a:pPr algn="ctr"/>
            <a:endParaRPr lang="en-US" sz="3600"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AE214B4-D1DB-2846-9086-252E1A5FCA0C}"/>
              </a:ext>
            </a:extLst>
          </p:cNvPr>
          <p:cNvSpPr txBox="1"/>
          <p:nvPr/>
        </p:nvSpPr>
        <p:spPr>
          <a:xfrm>
            <a:off x="8551333" y="5249333"/>
            <a:ext cx="2743199" cy="646331"/>
          </a:xfrm>
          <a:prstGeom prst="rect">
            <a:avLst/>
          </a:prstGeom>
          <a:noFill/>
        </p:spPr>
        <p:txBody>
          <a:bodyPr wrap="square" rtlCol="0">
            <a:spAutoFit/>
          </a:bodyPr>
          <a:lstStyle/>
          <a:p>
            <a:pPr algn="r"/>
            <a:r>
              <a:rPr lang="en-US" dirty="0">
                <a:latin typeface="Times New Roman" panose="02020603050405020304" pitchFamily="18" charset="0"/>
                <a:cs typeface="Times New Roman" panose="02020603050405020304" pitchFamily="18" charset="0"/>
              </a:rPr>
              <a:t>8 Sep 2021,Wednesday</a:t>
            </a:r>
          </a:p>
          <a:p>
            <a:endParaRPr lang="en-US" dirty="0"/>
          </a:p>
        </p:txBody>
      </p:sp>
    </p:spTree>
    <p:extLst>
      <p:ext uri="{BB962C8B-B14F-4D97-AF65-F5344CB8AC3E}">
        <p14:creationId xmlns:p14="http://schemas.microsoft.com/office/powerpoint/2010/main" val="2021736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301233"/>
            <a:ext cx="10665779" cy="4708981"/>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BASIC PRINCIPLES OF GBS-1</a:t>
            </a:r>
          </a:p>
          <a:p>
            <a:endParaRPr lang="en-GB" b="1" u="sng" dirty="0">
              <a:solidFill>
                <a:srgbClr val="0070C0"/>
              </a:solidFill>
              <a:latin typeface="Times New Roman" panose="02020603050405020304" pitchFamily="18" charset="0"/>
              <a:cs typeface="Times New Roman" panose="02020603050405020304" pitchFamily="18" charset="0"/>
            </a:endParaRP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All Goal-Based Standards must be:</a:t>
            </a: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 Broad, over-arching safety, security and environmental standards</a:t>
            </a: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 Clear, demonstrable, verifiable, long-standing, implementable and achievable </a:t>
            </a: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 Specific enough in order not to be open to different interpretations </a:t>
            </a: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 Class societies, administrations, IMO and other recognised organisation applies the required level that needs to be achieved </a:t>
            </a: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4301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244081"/>
            <a:ext cx="10665779" cy="1046440"/>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BASIC PRINCIPLES OF GBS-2</a:t>
            </a:r>
          </a:p>
          <a:p>
            <a:endParaRPr lang="en-GB" b="1" u="sng" dirty="0">
              <a:solidFill>
                <a:srgbClr val="0070C0"/>
              </a:solidFill>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pic>
        <p:nvPicPr>
          <p:cNvPr id="7" name="Picture 6" descr="Diagram&#10;&#10;Description automatically generated">
            <a:extLst>
              <a:ext uri="{FF2B5EF4-FFF2-40B4-BE49-F238E27FC236}">
                <a16:creationId xmlns:a16="http://schemas.microsoft.com/office/drawing/2014/main" id="{F7DA80E0-3FF5-9E4B-BAF2-0C64EAF8B93C}"/>
              </a:ext>
            </a:extLst>
          </p:cNvPr>
          <p:cNvPicPr>
            <a:picLocks noChangeAspect="1"/>
          </p:cNvPicPr>
          <p:nvPr/>
        </p:nvPicPr>
        <p:blipFill>
          <a:blip r:embed="rId4"/>
          <a:stretch>
            <a:fillRect/>
          </a:stretch>
        </p:blipFill>
        <p:spPr>
          <a:xfrm>
            <a:off x="1157288" y="1733837"/>
            <a:ext cx="7543800" cy="4370967"/>
          </a:xfrm>
          <a:prstGeom prst="rect">
            <a:avLst/>
          </a:prstGeom>
        </p:spPr>
      </p:pic>
    </p:spTree>
    <p:extLst>
      <p:ext uri="{BB962C8B-B14F-4D97-AF65-F5344CB8AC3E}">
        <p14:creationId xmlns:p14="http://schemas.microsoft.com/office/powerpoint/2010/main" val="1597723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244081"/>
            <a:ext cx="10665779" cy="4124206"/>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PROS &amp; CONS</a:t>
            </a:r>
          </a:p>
          <a:p>
            <a:endParaRPr lang="en-GB" b="1" u="sng" dirty="0">
              <a:solidFill>
                <a:srgbClr val="0070C0"/>
              </a:solidFill>
              <a:latin typeface="Times New Roman" panose="02020603050405020304" pitchFamily="18" charset="0"/>
              <a:cs typeface="Times New Roman" panose="02020603050405020304" pitchFamily="18" charset="0"/>
            </a:endParaRPr>
          </a:p>
          <a:p>
            <a:endParaRPr lang="en-GB" b="1" u="sng"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 IMO should play a larger role </a:t>
            </a:r>
          </a:p>
          <a:p>
            <a:endParaRPr lang="en-GB" sz="2000" dirty="0">
              <a:solidFill>
                <a:srgbClr val="0070C0"/>
              </a:solidFill>
              <a:latin typeface="Times New Roman" panose="02020603050405020304" pitchFamily="18" charset="0"/>
              <a:cs typeface="Times New Roman" panose="02020603050405020304" pitchFamily="18" charset="0"/>
            </a:endParaRP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 GBS provides a holistic, flexible, and proactive approach</a:t>
            </a:r>
          </a:p>
          <a:p>
            <a:endParaRPr lang="en-GB" sz="2000" dirty="0">
              <a:solidFill>
                <a:srgbClr val="0070C0"/>
              </a:solidFill>
              <a:latin typeface="Times New Roman" panose="02020603050405020304" pitchFamily="18" charset="0"/>
              <a:cs typeface="Times New Roman" panose="02020603050405020304" pitchFamily="18" charset="0"/>
            </a:endParaRP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 GBS provides technical transparency </a:t>
            </a:r>
          </a:p>
          <a:p>
            <a:endParaRPr lang="en-GB" sz="2000" dirty="0">
              <a:solidFill>
                <a:srgbClr val="0070C0"/>
              </a:solidFill>
              <a:latin typeface="Times New Roman" panose="02020603050405020304" pitchFamily="18" charset="0"/>
              <a:cs typeface="Times New Roman" panose="02020603050405020304" pitchFamily="18" charset="0"/>
            </a:endParaRP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 Not as clear as prescriptive regulations, could be implicit.</a:t>
            </a:r>
          </a:p>
        </p:txBody>
      </p:sp>
    </p:spTree>
    <p:extLst>
      <p:ext uri="{BB962C8B-B14F-4D97-AF65-F5344CB8AC3E}">
        <p14:creationId xmlns:p14="http://schemas.microsoft.com/office/powerpoint/2010/main" val="3846128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244081"/>
            <a:ext cx="10665779" cy="3539430"/>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EFFECTS ON SOLAS CONVENTION-1</a:t>
            </a:r>
          </a:p>
          <a:p>
            <a:endParaRPr lang="en-GB" b="1" u="sng"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SOLAS Convention contains rules adopted on the basis of GBS method</a:t>
            </a: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Resolution MSC 287(87) adopted on 20 May 2010- Adoption of the International Goal-Based Ship Construction Standards  for Bulk Carriers and Oil Tankers </a:t>
            </a: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Tier I goals set in SOLAS Chapter II-1. Reg. 3-10 : </a:t>
            </a:r>
            <a:r>
              <a:rPr lang="en-US" sz="2000" i="1" dirty="0">
                <a:solidFill>
                  <a:srgbClr val="0070C0"/>
                </a:solidFill>
              </a:rPr>
              <a:t>Ships shall be designed and constructed for a specified design life to be </a:t>
            </a:r>
            <a:r>
              <a:rPr lang="en-US" sz="2000" b="1" i="1" u="sng" dirty="0">
                <a:solidFill>
                  <a:srgbClr val="0070C0"/>
                </a:solidFill>
              </a:rPr>
              <a:t>safe and environmentally friendly</a:t>
            </a:r>
            <a:r>
              <a:rPr lang="en-US" sz="2000" i="1" dirty="0">
                <a:solidFill>
                  <a:srgbClr val="0070C0"/>
                </a:solidFill>
              </a:rPr>
              <a:t>, when properly operated and maintained under the specified operating and environmental conditions, in intact and specified damage conditions, throughout their life.</a:t>
            </a:r>
            <a:endParaRPr lang="en-GB" sz="2000" i="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6861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244081"/>
            <a:ext cx="10665779" cy="4462760"/>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EFFECTS ON SOLAS CONVENTION-2</a:t>
            </a:r>
          </a:p>
          <a:p>
            <a:endParaRPr lang="en-GB" b="1" u="sng"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Resolution provides 15 aspects of functional requirements as indicated in Tier II of GBS:</a:t>
            </a:r>
          </a:p>
          <a:p>
            <a:endParaRPr lang="en-TR" sz="2000" dirty="0">
              <a:solidFill>
                <a:srgbClr val="0070C0"/>
              </a:solidFill>
              <a:latin typeface="Times New Roman" panose="02020603050405020304" pitchFamily="18" charset="0"/>
              <a:cs typeface="Times New Roman" panose="02020603050405020304" pitchFamily="18" charset="0"/>
            </a:endParaRPr>
          </a:p>
          <a:p>
            <a:r>
              <a:rPr lang="en-TR" sz="2000" dirty="0">
                <a:solidFill>
                  <a:srgbClr val="0070C0"/>
                </a:solidFill>
                <a:latin typeface="Times New Roman" panose="02020603050405020304" pitchFamily="18" charset="0"/>
                <a:cs typeface="Times New Roman" panose="02020603050405020304" pitchFamily="18" charset="0"/>
              </a:rPr>
              <a:t>DESIGN </a:t>
            </a:r>
            <a:r>
              <a:rPr lang="en-GB" sz="2000" dirty="0">
                <a:solidFill>
                  <a:srgbClr val="0070C0"/>
                </a:solidFill>
                <a:latin typeface="Times New Roman" panose="02020603050405020304" pitchFamily="18" charset="0"/>
                <a:cs typeface="Times New Roman" panose="02020603050405020304" pitchFamily="18" charset="0"/>
              </a:rPr>
              <a:t>&gt;&gt;</a:t>
            </a:r>
            <a:r>
              <a:rPr lang="en-TR" sz="2000" dirty="0">
                <a:solidFill>
                  <a:srgbClr val="0070C0"/>
                </a:solidFill>
                <a:latin typeface="Times New Roman" panose="02020603050405020304" pitchFamily="18" charset="0"/>
                <a:cs typeface="Times New Roman" panose="02020603050405020304" pitchFamily="18" charset="0"/>
              </a:rPr>
              <a:t>Design life</a:t>
            </a:r>
            <a:r>
              <a:rPr lang="en-GB" sz="2000" dirty="0">
                <a:solidFill>
                  <a:srgbClr val="0070C0"/>
                </a:solidFill>
                <a:latin typeface="Times New Roman" panose="02020603050405020304" pitchFamily="18" charset="0"/>
                <a:cs typeface="Times New Roman" panose="02020603050405020304" pitchFamily="18" charset="0"/>
              </a:rPr>
              <a:t>,</a:t>
            </a:r>
            <a:r>
              <a:rPr lang="en-TR" sz="2000" dirty="0">
                <a:solidFill>
                  <a:srgbClr val="0070C0"/>
                </a:solidFill>
                <a:latin typeface="Times New Roman" panose="02020603050405020304" pitchFamily="18" charset="0"/>
                <a:cs typeface="Times New Roman" panose="02020603050405020304" pitchFamily="18" charset="0"/>
              </a:rPr>
              <a:t> Environmental conditions</a:t>
            </a:r>
            <a:r>
              <a:rPr lang="en-GB" sz="2000" dirty="0">
                <a:solidFill>
                  <a:srgbClr val="0070C0"/>
                </a:solidFill>
                <a:latin typeface="Times New Roman" panose="02020603050405020304" pitchFamily="18" charset="0"/>
                <a:cs typeface="Times New Roman" panose="02020603050405020304" pitchFamily="18" charset="0"/>
              </a:rPr>
              <a:t>,</a:t>
            </a:r>
            <a:r>
              <a:rPr lang="en-TR" sz="2000" dirty="0">
                <a:solidFill>
                  <a:srgbClr val="0070C0"/>
                </a:solidFill>
                <a:latin typeface="Times New Roman" panose="02020603050405020304" pitchFamily="18" charset="0"/>
                <a:cs typeface="Times New Roman" panose="02020603050405020304" pitchFamily="18" charset="0"/>
              </a:rPr>
              <a:t> Structural strength</a:t>
            </a:r>
            <a:r>
              <a:rPr lang="en-GB" sz="2000" dirty="0">
                <a:solidFill>
                  <a:srgbClr val="0070C0"/>
                </a:solidFill>
                <a:latin typeface="Times New Roman" panose="02020603050405020304" pitchFamily="18" charset="0"/>
                <a:cs typeface="Times New Roman" panose="02020603050405020304" pitchFamily="18" charset="0"/>
              </a:rPr>
              <a:t>, </a:t>
            </a:r>
            <a:r>
              <a:rPr lang="en-TR" sz="2000" dirty="0">
                <a:solidFill>
                  <a:srgbClr val="0070C0"/>
                </a:solidFill>
                <a:latin typeface="Times New Roman" panose="02020603050405020304" pitchFamily="18" charset="0"/>
                <a:cs typeface="Times New Roman" panose="02020603050405020304" pitchFamily="18" charset="0"/>
              </a:rPr>
              <a:t>Fatigue life</a:t>
            </a:r>
            <a:r>
              <a:rPr lang="en-GB" sz="2000" dirty="0">
                <a:solidFill>
                  <a:srgbClr val="0070C0"/>
                </a:solidFill>
                <a:latin typeface="Times New Roman" panose="02020603050405020304" pitchFamily="18" charset="0"/>
                <a:cs typeface="Times New Roman" panose="02020603050405020304" pitchFamily="18" charset="0"/>
              </a:rPr>
              <a:t>,</a:t>
            </a:r>
            <a:r>
              <a:rPr lang="en-TR" sz="2000" dirty="0">
                <a:solidFill>
                  <a:srgbClr val="0070C0"/>
                </a:solidFill>
                <a:latin typeface="Times New Roman" panose="02020603050405020304" pitchFamily="18" charset="0"/>
                <a:cs typeface="Times New Roman" panose="02020603050405020304" pitchFamily="18" charset="0"/>
              </a:rPr>
              <a:t> Residual strength, Protection against corrosion, Structural redundancy, Watertight and weathertight integrity, Human element considerations, Design transparency </a:t>
            </a:r>
          </a:p>
          <a:p>
            <a:endParaRPr lang="en-TR" sz="2000" dirty="0">
              <a:solidFill>
                <a:srgbClr val="0070C0"/>
              </a:solidFill>
              <a:latin typeface="Times New Roman" panose="02020603050405020304" pitchFamily="18" charset="0"/>
              <a:cs typeface="Times New Roman" panose="02020603050405020304" pitchFamily="18" charset="0"/>
            </a:endParaRPr>
          </a:p>
          <a:p>
            <a:r>
              <a:rPr lang="en-TR" sz="2000" dirty="0">
                <a:solidFill>
                  <a:srgbClr val="0070C0"/>
                </a:solidFill>
                <a:latin typeface="Times New Roman" panose="02020603050405020304" pitchFamily="18" charset="0"/>
                <a:cs typeface="Times New Roman" panose="02020603050405020304" pitchFamily="18" charset="0"/>
              </a:rPr>
              <a:t>CONSTRUCTION&gt;&gt; Construction quality procedure, survey during construction</a:t>
            </a:r>
          </a:p>
          <a:p>
            <a:endParaRPr lang="en-TR" sz="2000" dirty="0">
              <a:solidFill>
                <a:srgbClr val="0070C0"/>
              </a:solidFill>
              <a:latin typeface="Times New Roman" panose="02020603050405020304" pitchFamily="18" charset="0"/>
              <a:cs typeface="Times New Roman" panose="02020603050405020304" pitchFamily="18" charset="0"/>
            </a:endParaRPr>
          </a:p>
          <a:p>
            <a:r>
              <a:rPr lang="en-TR" sz="2000" dirty="0">
                <a:solidFill>
                  <a:srgbClr val="0070C0"/>
                </a:solidFill>
                <a:latin typeface="Times New Roman" panose="02020603050405020304" pitchFamily="18" charset="0"/>
                <a:cs typeface="Times New Roman" panose="02020603050405020304" pitchFamily="18" charset="0"/>
              </a:rPr>
              <a:t>IN-SERVICE CONSIDERATIONS&gt;&gt; Survey and maintenance, Structural accessibility</a:t>
            </a:r>
          </a:p>
          <a:p>
            <a:endParaRPr lang="en-TR" sz="2000" dirty="0">
              <a:solidFill>
                <a:srgbClr val="0070C0"/>
              </a:solidFill>
              <a:latin typeface="Times New Roman" panose="02020603050405020304" pitchFamily="18" charset="0"/>
              <a:cs typeface="Times New Roman" panose="02020603050405020304" pitchFamily="18" charset="0"/>
            </a:endParaRPr>
          </a:p>
          <a:p>
            <a:r>
              <a:rPr lang="en-TR" sz="2000" dirty="0">
                <a:solidFill>
                  <a:srgbClr val="0070C0"/>
                </a:solidFill>
                <a:latin typeface="Times New Roman" panose="02020603050405020304" pitchFamily="18" charset="0"/>
                <a:cs typeface="Times New Roman" panose="02020603050405020304" pitchFamily="18" charset="0"/>
              </a:rPr>
              <a:t>RECYCLING CONSIDERATIONS&gt;&gt; Recycling </a:t>
            </a:r>
          </a:p>
          <a:p>
            <a:endParaRPr lang="en-GB" sz="2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3308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244081"/>
            <a:ext cx="10665779" cy="3231654"/>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EFFECTS ON SOLAS CONVENTION-3</a:t>
            </a:r>
          </a:p>
          <a:p>
            <a:endParaRPr lang="en-GB" b="1" u="sng"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Tier III- Verification </a:t>
            </a: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Based on the guidelines developed by the IMO, functional requirements shall be verified. Final decision on verification is made by MSC. </a:t>
            </a:r>
          </a:p>
          <a:p>
            <a:endParaRPr lang="en-GB" sz="2000" dirty="0">
              <a:solidFill>
                <a:srgbClr val="0070C0"/>
              </a:solidFill>
              <a:latin typeface="Times New Roman" panose="02020603050405020304" pitchFamily="18" charset="0"/>
              <a:cs typeface="Times New Roman" panose="02020603050405020304" pitchFamily="18" charset="0"/>
            </a:endParaRPr>
          </a:p>
          <a:p>
            <a:r>
              <a:rPr lang="en-GB" sz="2000" dirty="0">
                <a:solidFill>
                  <a:srgbClr val="0070C0"/>
                </a:solidFill>
                <a:latin typeface="Times New Roman" panose="02020603050405020304" pitchFamily="18" charset="0"/>
                <a:cs typeface="Times New Roman" panose="02020603050405020304" pitchFamily="18" charset="0"/>
              </a:rPr>
              <a:t>Once the rules for the design and construction of bulk carrier and oil tankers of an Administration or recognized organization have been verified, this conformity shall be considered to remain in effect for rule changes.</a:t>
            </a:r>
          </a:p>
        </p:txBody>
      </p:sp>
    </p:spTree>
    <p:extLst>
      <p:ext uri="{BB962C8B-B14F-4D97-AF65-F5344CB8AC3E}">
        <p14:creationId xmlns:p14="http://schemas.microsoft.com/office/powerpoint/2010/main" val="1669249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515545"/>
            <a:ext cx="10665779" cy="3970318"/>
          </a:xfrm>
          <a:prstGeom prst="rect">
            <a:avLst/>
          </a:prstGeom>
          <a:noFill/>
        </p:spPr>
        <p:txBody>
          <a:bodyPr wrap="square" rtlCol="0">
            <a:spAutoFit/>
          </a:bodyPr>
          <a:lstStyle/>
          <a:p>
            <a:r>
              <a:rPr lang="en-TR" sz="2600" b="1" u="sng" dirty="0">
                <a:solidFill>
                  <a:srgbClr val="0070C0"/>
                </a:solidFill>
                <a:latin typeface="Times New Roman" panose="02020603050405020304" pitchFamily="18" charset="0"/>
                <a:cs typeface="Times New Roman" panose="02020603050405020304" pitchFamily="18" charset="0"/>
              </a:rPr>
              <a:t>OUTLINES</a:t>
            </a:r>
          </a:p>
          <a:p>
            <a:pPr marL="342900" indent="-342900">
              <a:buFont typeface="+mj-lt"/>
              <a:buAutoNum type="arabicParenR"/>
            </a:pPr>
            <a:endParaRPr lang="en-TR" sz="2600" dirty="0">
              <a:solidFill>
                <a:srgbClr val="0070C0"/>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TR" sz="2600" dirty="0">
                <a:solidFill>
                  <a:srgbClr val="0070C0"/>
                </a:solidFill>
                <a:latin typeface="Times New Roman" panose="02020603050405020304" pitchFamily="18" charset="0"/>
                <a:cs typeface="Times New Roman" panose="02020603050405020304" pitchFamily="18" charset="0"/>
              </a:rPr>
              <a:t>Actors in Maritime Transportation</a:t>
            </a:r>
          </a:p>
          <a:p>
            <a:endParaRPr lang="en-TR" sz="2600" dirty="0">
              <a:solidFill>
                <a:srgbClr val="0070C0"/>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TR" sz="2600" dirty="0">
                <a:solidFill>
                  <a:srgbClr val="0070C0"/>
                </a:solidFill>
                <a:latin typeface="Times New Roman" panose="02020603050405020304" pitchFamily="18" charset="0"/>
                <a:cs typeface="Times New Roman" panose="02020603050405020304" pitchFamily="18" charset="0"/>
              </a:rPr>
              <a:t>Need for an International Regulatory Body</a:t>
            </a:r>
          </a:p>
          <a:p>
            <a:endParaRPr lang="en-TR" sz="2600" dirty="0">
              <a:solidFill>
                <a:srgbClr val="0070C0"/>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TR" sz="2600" dirty="0">
                <a:solidFill>
                  <a:srgbClr val="0070C0"/>
                </a:solidFill>
                <a:latin typeface="Times New Roman" panose="02020603050405020304" pitchFamily="18" charset="0"/>
                <a:cs typeface="Times New Roman" panose="02020603050405020304" pitchFamily="18" charset="0"/>
              </a:rPr>
              <a:t>IMO’s Structure</a:t>
            </a:r>
          </a:p>
          <a:p>
            <a:endParaRPr lang="en-TR" sz="2600" dirty="0">
              <a:solidFill>
                <a:srgbClr val="0070C0"/>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TR" sz="2600" dirty="0">
                <a:solidFill>
                  <a:srgbClr val="0070C0"/>
                </a:solidFill>
                <a:latin typeface="Times New Roman" panose="02020603050405020304" pitchFamily="18" charset="0"/>
                <a:cs typeface="Times New Roman" panose="02020603050405020304" pitchFamily="18" charset="0"/>
              </a:rPr>
              <a:t>IMO’s Roles</a:t>
            </a:r>
          </a:p>
          <a:p>
            <a:endParaRPr lang="en-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7781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215501"/>
            <a:ext cx="10665779" cy="5262979"/>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ACTORS IN MARITIME TRANSPORTATION-1</a:t>
            </a:r>
          </a:p>
          <a:p>
            <a:endParaRPr lang="en-GB" b="1" dirty="0">
              <a:solidFill>
                <a:srgbClr val="0070C0"/>
              </a:solidFill>
              <a:latin typeface="Times New Roman" panose="02020603050405020304" pitchFamily="18" charset="0"/>
              <a:cs typeface="Times New Roman" panose="02020603050405020304" pitchFamily="18" charset="0"/>
            </a:endParaRPr>
          </a:p>
          <a:p>
            <a:endParaRPr lang="en-GB" b="1"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                                            Seller --------------------------------------------Buyer</a:t>
            </a:r>
          </a:p>
          <a:p>
            <a:endParaRPr lang="en-GB" sz="2000" b="1" dirty="0">
              <a:solidFill>
                <a:srgbClr val="0070C0"/>
              </a:solidFill>
              <a:latin typeface="Times New Roman" panose="02020603050405020304" pitchFamily="18" charset="0"/>
              <a:cs typeface="Times New Roman" panose="02020603050405020304" pitchFamily="18" charset="0"/>
            </a:endParaRPr>
          </a:p>
          <a:p>
            <a:endParaRPr lang="en-GB" sz="2000" b="1"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         Shipowner     Charterer        Ship Management Company    Freight Forwarder   Broker </a:t>
            </a:r>
          </a:p>
          <a:p>
            <a:endParaRPr lang="en-GB" sz="2000" b="1"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              </a:t>
            </a:r>
          </a:p>
          <a:p>
            <a:r>
              <a:rPr lang="en-GB" sz="2000" b="1" dirty="0">
                <a:solidFill>
                  <a:srgbClr val="0070C0"/>
                </a:solidFill>
                <a:latin typeface="Times New Roman" panose="02020603050405020304" pitchFamily="18" charset="0"/>
                <a:cs typeface="Times New Roman" panose="02020603050405020304" pitchFamily="18" charset="0"/>
              </a:rPr>
              <a:t>	 	Agencies of Shipper/shipowner/Port		 	Bank</a:t>
            </a:r>
          </a:p>
          <a:p>
            <a:endParaRPr lang="en-GB" sz="2000" b="1" dirty="0">
              <a:solidFill>
                <a:srgbClr val="0070C0"/>
              </a:solidFill>
              <a:latin typeface="Times New Roman" panose="02020603050405020304" pitchFamily="18" charset="0"/>
              <a:cs typeface="Times New Roman" panose="02020603050405020304" pitchFamily="18" charset="0"/>
            </a:endParaRPr>
          </a:p>
          <a:p>
            <a:endParaRPr lang="en-GB" sz="2000" b="1"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	Custom Office 			Port Authority 		Terminal Operator</a:t>
            </a:r>
          </a:p>
          <a:p>
            <a:endParaRPr lang="en-GB" sz="2000" b="1" dirty="0">
              <a:solidFill>
                <a:srgbClr val="0070C0"/>
              </a:solidFill>
              <a:latin typeface="Times New Roman" panose="02020603050405020304" pitchFamily="18" charset="0"/>
              <a:cs typeface="Times New Roman" panose="02020603050405020304" pitchFamily="18" charset="0"/>
            </a:endParaRPr>
          </a:p>
          <a:p>
            <a:endParaRPr lang="en-GB" b="1" dirty="0">
              <a:solidFill>
                <a:srgbClr val="0070C0"/>
              </a:solidFill>
              <a:latin typeface="Times New Roman" panose="02020603050405020304" pitchFamily="18" charset="0"/>
              <a:cs typeface="Times New Roman" panose="02020603050405020304" pitchFamily="18" charset="0"/>
            </a:endParaRPr>
          </a:p>
          <a:p>
            <a:r>
              <a:rPr lang="en-GB" b="1"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508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515545"/>
            <a:ext cx="10665779" cy="4339650"/>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ACTORS IN MARITIME TRANSPORTATION-2</a:t>
            </a:r>
          </a:p>
          <a:p>
            <a:endParaRPr lang="en-GB" b="1" u="sng" dirty="0">
              <a:solidFill>
                <a:srgbClr val="0070C0"/>
              </a:solidFill>
              <a:latin typeface="Times New Roman" panose="02020603050405020304" pitchFamily="18" charset="0"/>
              <a:cs typeface="Times New Roman" panose="02020603050405020304" pitchFamily="18" charset="0"/>
            </a:endParaRPr>
          </a:p>
          <a:p>
            <a:endParaRPr lang="en-GB" b="1" u="sng"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sz="2000" b="1"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					   SHIP</a:t>
            </a:r>
          </a:p>
          <a:p>
            <a:r>
              <a:rPr lang="en-GB" sz="2000" b="1" dirty="0">
                <a:solidFill>
                  <a:srgbClr val="0070C0"/>
                </a:solidFill>
                <a:latin typeface="Times New Roman" panose="02020603050405020304" pitchFamily="18" charset="0"/>
                <a:cs typeface="Times New Roman" panose="02020603050405020304" pitchFamily="18" charset="0"/>
              </a:rPr>
              <a:t>                                                        </a:t>
            </a:r>
          </a:p>
          <a:p>
            <a:r>
              <a:rPr lang="en-GB" sz="2000" b="1" dirty="0">
                <a:solidFill>
                  <a:srgbClr val="0070C0"/>
                </a:solidFill>
                <a:latin typeface="Times New Roman" panose="02020603050405020304" pitchFamily="18" charset="0"/>
                <a:cs typeface="Times New Roman" panose="02020603050405020304" pitchFamily="18" charset="0"/>
              </a:rPr>
              <a:t>			Shipbuilder 	 Classification Society	 CREW</a:t>
            </a:r>
          </a:p>
          <a:p>
            <a:endParaRPr lang="en-GB" sz="2000" b="1"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  	</a:t>
            </a:r>
          </a:p>
          <a:p>
            <a:r>
              <a:rPr lang="en-GB" sz="2000" b="1" dirty="0">
                <a:solidFill>
                  <a:srgbClr val="0070C0"/>
                </a:solidFill>
                <a:latin typeface="Times New Roman" panose="02020603050405020304" pitchFamily="18" charset="0"/>
                <a:cs typeface="Times New Roman" panose="02020603050405020304" pitchFamily="18" charset="0"/>
              </a:rPr>
              <a:t>		Flag State 		Coastal State   			Port State</a:t>
            </a:r>
          </a:p>
          <a:p>
            <a:endParaRPr lang="en-GB" sz="2000" b="1" dirty="0">
              <a:solidFill>
                <a:srgbClr val="0070C0"/>
              </a:solidFill>
              <a:latin typeface="Times New Roman" panose="02020603050405020304" pitchFamily="18" charset="0"/>
              <a:cs typeface="Times New Roman" panose="02020603050405020304" pitchFamily="18" charset="0"/>
            </a:endParaRPr>
          </a:p>
          <a:p>
            <a:r>
              <a:rPr lang="en-GB" b="1"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060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515545"/>
            <a:ext cx="10665779" cy="3970318"/>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NEED FOR AN INTERNATIONAL REGULATORY BODY-1</a:t>
            </a:r>
          </a:p>
          <a:p>
            <a:endParaRPr lang="en-GB" b="1" u="sng" dirty="0">
              <a:solidFill>
                <a:srgbClr val="0070C0"/>
              </a:solidFill>
              <a:latin typeface="Times New Roman" panose="02020603050405020304" pitchFamily="18" charset="0"/>
              <a:cs typeface="Times New Roman" panose="02020603050405020304" pitchFamily="18" charset="0"/>
            </a:endParaRPr>
          </a:p>
          <a:p>
            <a:endParaRPr lang="en-GB" b="1" u="sng" dirty="0">
              <a:solidFill>
                <a:srgbClr val="0070C0"/>
              </a:solidFill>
              <a:latin typeface="Times New Roman" panose="02020603050405020304" pitchFamily="18" charset="0"/>
              <a:cs typeface="Times New Roman" panose="02020603050405020304" pitchFamily="18" charset="0"/>
            </a:endParaRPr>
          </a:p>
          <a:p>
            <a:endParaRPr lang="en-GB" b="1" u="sng"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2000" b="1" dirty="0">
                <a:solidFill>
                  <a:srgbClr val="0070C0"/>
                </a:solidFill>
                <a:latin typeface="Times New Roman" panose="02020603050405020304" pitchFamily="18" charset="0"/>
                <a:cs typeface="Times New Roman" panose="02020603050405020304" pitchFamily="18" charset="0"/>
              </a:rPr>
              <a:t>Global nature of maritime transportation</a:t>
            </a:r>
          </a:p>
          <a:p>
            <a:pPr marL="285750" indent="-285750">
              <a:buFont typeface="Arial" panose="020B0604020202020204" pitchFamily="34" charset="0"/>
              <a:buChar char="•"/>
            </a:pPr>
            <a:endParaRPr lang="en-GB" sz="20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2000" b="1" dirty="0">
                <a:solidFill>
                  <a:srgbClr val="0070C0"/>
                </a:solidFill>
                <a:latin typeface="Times New Roman" panose="02020603050405020304" pitchFamily="18" charset="0"/>
                <a:cs typeface="Times New Roman" panose="02020603050405020304" pitchFamily="18" charset="0"/>
              </a:rPr>
              <a:t>State’s sovereignty- national laws</a:t>
            </a:r>
          </a:p>
          <a:p>
            <a:endParaRPr lang="en-GB" sz="20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2000" b="1" dirty="0">
                <a:solidFill>
                  <a:srgbClr val="0070C0"/>
                </a:solidFill>
                <a:latin typeface="Times New Roman" panose="02020603050405020304" pitchFamily="18" charset="0"/>
                <a:cs typeface="Times New Roman" panose="02020603050405020304" pitchFamily="18" charset="0"/>
              </a:rPr>
              <a:t>Need for uniformity and legal certainty </a:t>
            </a:r>
          </a:p>
          <a:p>
            <a:pPr marL="285750" indent="-285750">
              <a:buFont typeface="Arial" panose="020B0604020202020204" pitchFamily="34" charset="0"/>
              <a:buChar char="•"/>
            </a:pPr>
            <a:endParaRPr lang="en-GB"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b="1"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623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244077"/>
            <a:ext cx="10665779" cy="6155531"/>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NEED FOR AN INTERNATIONAL REGULATORY BODY-2</a:t>
            </a:r>
          </a:p>
          <a:p>
            <a:endParaRPr lang="en-GB" b="1" u="sng"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IMO was established- with the Convention on the Intergovernmental Maritime Consultative Organization </a:t>
            </a:r>
          </a:p>
          <a:p>
            <a:endParaRPr lang="en-GB" sz="2000" b="1"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Convention was adopted in 6 March 1948, entered into force in 6 January 1959</a:t>
            </a:r>
          </a:p>
          <a:p>
            <a:endParaRPr lang="en-GB" sz="2000" b="1"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Important Amendments of the Convention:</a:t>
            </a:r>
          </a:p>
          <a:p>
            <a:endParaRPr lang="en-GB" sz="2000" b="1"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	- R</a:t>
            </a:r>
            <a:r>
              <a:rPr lang="en-TR" sz="2000" b="1" dirty="0">
                <a:solidFill>
                  <a:srgbClr val="0070C0"/>
                </a:solidFill>
                <a:latin typeface="Times New Roman" panose="02020603050405020304" pitchFamily="18" charset="0"/>
                <a:cs typeface="Times New Roman" panose="02020603050405020304" pitchFamily="18" charset="0"/>
              </a:rPr>
              <a:t>esolutions </a:t>
            </a:r>
            <a:r>
              <a:rPr lang="en-TR" sz="2000" b="1" u="sng" dirty="0">
                <a:solidFill>
                  <a:srgbClr val="0070C0"/>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A.358 (IX)</a:t>
            </a:r>
            <a:r>
              <a:rPr lang="en-TR" sz="2000" b="1" dirty="0">
                <a:solidFill>
                  <a:srgbClr val="0070C0"/>
                </a:solidFill>
                <a:latin typeface="Times New Roman" panose="02020603050405020304" pitchFamily="18" charset="0"/>
                <a:cs typeface="Times New Roman" panose="02020603050405020304" pitchFamily="18" charset="0"/>
              </a:rPr>
              <a:t> of 14 November 1975 </a:t>
            </a:r>
          </a:p>
          <a:p>
            <a:r>
              <a:rPr lang="en-TR" sz="2000" b="1" dirty="0">
                <a:solidFill>
                  <a:srgbClr val="0070C0"/>
                </a:solidFill>
                <a:latin typeface="Times New Roman" panose="02020603050405020304" pitchFamily="18" charset="0"/>
                <a:cs typeface="Times New Roman" panose="02020603050405020304" pitchFamily="18" charset="0"/>
              </a:rPr>
              <a:t>	- Resolution  </a:t>
            </a:r>
            <a:r>
              <a:rPr lang="en-TR" sz="2000" b="1" u="sng" dirty="0">
                <a:solidFill>
                  <a:srgbClr val="0070C0"/>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A.371 (X)</a:t>
            </a:r>
            <a:r>
              <a:rPr lang="en-TR" sz="2000" b="1" dirty="0">
                <a:solidFill>
                  <a:srgbClr val="0070C0"/>
                </a:solidFill>
                <a:latin typeface="Times New Roman" panose="02020603050405020304" pitchFamily="18" charset="0"/>
                <a:cs typeface="Times New Roman" panose="02020603050405020304" pitchFamily="18" charset="0"/>
              </a:rPr>
              <a:t> of 9 November 1977 </a:t>
            </a:r>
            <a:endParaRPr lang="en-GB" sz="2000" b="1" dirty="0">
              <a:solidFill>
                <a:srgbClr val="0070C0"/>
              </a:solidFill>
              <a:latin typeface="Times New Roman" panose="02020603050405020304" pitchFamily="18" charset="0"/>
              <a:cs typeface="Times New Roman" panose="02020603050405020304" pitchFamily="18" charset="0"/>
            </a:endParaRPr>
          </a:p>
          <a:p>
            <a:endParaRPr lang="en-GB" sz="2000" b="1" dirty="0">
              <a:solidFill>
                <a:srgbClr val="0070C0"/>
              </a:solidFill>
              <a:latin typeface="Times New Roman" panose="02020603050405020304" pitchFamily="18" charset="0"/>
              <a:cs typeface="Times New Roman" panose="02020603050405020304" pitchFamily="18" charset="0"/>
            </a:endParaRPr>
          </a:p>
          <a:p>
            <a:endParaRPr lang="en-GB" sz="2000" b="1"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Titles of Convention and the Organization were changed into “International Maritime Organization”</a:t>
            </a:r>
          </a:p>
          <a:p>
            <a:endParaRPr lang="en-GB" b="1" dirty="0">
              <a:solidFill>
                <a:srgbClr val="0070C0"/>
              </a:solidFill>
              <a:latin typeface="Times New Roman" panose="02020603050405020304" pitchFamily="18" charset="0"/>
              <a:cs typeface="Times New Roman" panose="02020603050405020304" pitchFamily="18" charset="0"/>
            </a:endParaRPr>
          </a:p>
          <a:p>
            <a:r>
              <a:rPr lang="en-GB" b="1" dirty="0">
                <a:solidFill>
                  <a:srgbClr val="0070C0"/>
                </a:solidFill>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en-GB" b="1"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6898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515545"/>
            <a:ext cx="10665779" cy="4924425"/>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IMO’S STRUCTURE-1</a:t>
            </a:r>
          </a:p>
          <a:p>
            <a:endParaRPr lang="en-GB" b="1" u="sng" dirty="0">
              <a:solidFill>
                <a:srgbClr val="0070C0"/>
              </a:solidFill>
              <a:latin typeface="Times New Roman" panose="02020603050405020304" pitchFamily="18" charset="0"/>
              <a:cs typeface="Times New Roman" panose="02020603050405020304" pitchFamily="18" charset="0"/>
            </a:endParaRPr>
          </a:p>
          <a:p>
            <a:endParaRPr lang="en-GB" b="1" u="sng" dirty="0">
              <a:solidFill>
                <a:srgbClr val="0070C0"/>
              </a:solidFill>
              <a:latin typeface="Times New Roman" panose="02020603050405020304" pitchFamily="18" charset="0"/>
              <a:cs typeface="Times New Roman" panose="02020603050405020304" pitchFamily="18" charset="0"/>
            </a:endParaRPr>
          </a:p>
          <a:p>
            <a:r>
              <a:rPr lang="en-GB" sz="2000" b="1" dirty="0">
                <a:solidFill>
                  <a:srgbClr val="0070C0"/>
                </a:solidFill>
                <a:latin typeface="Times New Roman" panose="02020603050405020304" pitchFamily="18" charset="0"/>
                <a:cs typeface="Times New Roman" panose="02020603050405020304" pitchFamily="18" charset="0"/>
              </a:rPr>
              <a:t>Article 11 of Convention on the IMO: </a:t>
            </a:r>
          </a:p>
          <a:p>
            <a:endParaRPr lang="en-GB" sz="20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TR" sz="2000" b="1" dirty="0">
                <a:solidFill>
                  <a:srgbClr val="0070C0"/>
                </a:solidFill>
                <a:latin typeface="Times New Roman" panose="02020603050405020304" pitchFamily="18" charset="0"/>
                <a:cs typeface="Times New Roman" panose="02020603050405020304" pitchFamily="18" charset="0"/>
              </a:rPr>
              <a:t>Assembly,</a:t>
            </a:r>
            <a:r>
              <a:rPr lang="en-GB" sz="2000" b="1" dirty="0">
                <a:solidFill>
                  <a:srgbClr val="0070C0"/>
                </a:solidFill>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TR" sz="2000" b="1" dirty="0">
                <a:solidFill>
                  <a:srgbClr val="0070C0"/>
                </a:solidFill>
                <a:latin typeface="Times New Roman" panose="02020603050405020304" pitchFamily="18" charset="0"/>
                <a:cs typeface="Times New Roman" panose="02020603050405020304" pitchFamily="18" charset="0"/>
              </a:rPr>
              <a:t>Council, </a:t>
            </a:r>
            <a:endParaRPr lang="en-GB" sz="20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TR" sz="2000" b="1" dirty="0">
                <a:solidFill>
                  <a:srgbClr val="0070C0"/>
                </a:solidFill>
                <a:latin typeface="Times New Roman" panose="02020603050405020304" pitchFamily="18" charset="0"/>
                <a:cs typeface="Times New Roman" panose="02020603050405020304" pitchFamily="18" charset="0"/>
              </a:rPr>
              <a:t>Maritime Safety Committee, </a:t>
            </a:r>
          </a:p>
          <a:p>
            <a:pPr marL="285750" indent="-285750">
              <a:buFont typeface="Arial" panose="020B0604020202020204" pitchFamily="34" charset="0"/>
              <a:buChar char="•"/>
            </a:pPr>
            <a:r>
              <a:rPr lang="en-TR" sz="2000" b="1" dirty="0">
                <a:solidFill>
                  <a:srgbClr val="0070C0"/>
                </a:solidFill>
                <a:latin typeface="Times New Roman" panose="02020603050405020304" pitchFamily="18" charset="0"/>
                <a:cs typeface="Times New Roman" panose="02020603050405020304" pitchFamily="18" charset="0"/>
              </a:rPr>
              <a:t>Legal Committee, </a:t>
            </a:r>
            <a:endParaRPr lang="en-GB" sz="20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TR" sz="2000" b="1" dirty="0">
                <a:solidFill>
                  <a:srgbClr val="0070C0"/>
                </a:solidFill>
                <a:latin typeface="Times New Roman" panose="02020603050405020304" pitchFamily="18" charset="0"/>
                <a:cs typeface="Times New Roman" panose="02020603050405020304" pitchFamily="18" charset="0"/>
              </a:rPr>
              <a:t>Marine Environment Protection Committee, </a:t>
            </a:r>
          </a:p>
          <a:p>
            <a:pPr marL="285750" indent="-285750">
              <a:buFont typeface="Arial" panose="020B0604020202020204" pitchFamily="34" charset="0"/>
              <a:buChar char="•"/>
            </a:pPr>
            <a:r>
              <a:rPr lang="en-TR" sz="2000" b="1" dirty="0">
                <a:solidFill>
                  <a:srgbClr val="0070C0"/>
                </a:solidFill>
                <a:latin typeface="Times New Roman" panose="02020603050405020304" pitchFamily="18" charset="0"/>
                <a:cs typeface="Times New Roman" panose="02020603050405020304" pitchFamily="18" charset="0"/>
              </a:rPr>
              <a:t>Technical Co-operation Committee</a:t>
            </a:r>
            <a:endParaRPr lang="en-GB" sz="20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2000" b="1" dirty="0">
                <a:solidFill>
                  <a:srgbClr val="0070C0"/>
                </a:solidFill>
                <a:latin typeface="Times New Roman" panose="02020603050405020304" pitchFamily="18" charset="0"/>
                <a:cs typeface="Times New Roman" panose="02020603050405020304" pitchFamily="18" charset="0"/>
              </a:rPr>
              <a:t>Also, Facilitation Committee </a:t>
            </a:r>
            <a:r>
              <a:rPr lang="en-TR" sz="2000" b="1" dirty="0">
                <a:solidFill>
                  <a:srgbClr val="0070C0"/>
                </a:solidFill>
                <a:latin typeface="Times New Roman" panose="02020603050405020304" pitchFamily="18" charset="0"/>
                <a:cs typeface="Times New Roman" panose="02020603050405020304" pitchFamily="18" charset="0"/>
              </a:rPr>
              <a:t> </a:t>
            </a:r>
            <a:endParaRPr lang="en-GB" sz="2000" b="1" dirty="0">
              <a:solidFill>
                <a:srgbClr val="0070C0"/>
              </a:solidFill>
              <a:latin typeface="Times New Roman" panose="02020603050405020304" pitchFamily="18" charset="0"/>
              <a:cs typeface="Times New Roman" panose="02020603050405020304" pitchFamily="18" charset="0"/>
            </a:endParaRPr>
          </a:p>
          <a:p>
            <a:r>
              <a:rPr lang="en-GB" b="1" dirty="0">
                <a:solidFill>
                  <a:srgbClr val="0070C0"/>
                </a:solidFill>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en-GB" b="1"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2644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DEE3CB33-6EDB-A944-933F-A62682B44A38}"/>
              </a:ext>
            </a:extLst>
          </p:cNvPr>
          <p:cNvPicPr/>
          <p:nvPr/>
        </p:nvPicPr>
        <p:blipFill>
          <a:blip r:embed="rId2"/>
          <a:stretch>
            <a:fillRect/>
          </a:stretch>
        </p:blipFill>
        <p:spPr>
          <a:xfrm>
            <a:off x="505249" y="489902"/>
            <a:ext cx="1662218" cy="644631"/>
          </a:xfrm>
          <a:prstGeom prst="rect">
            <a:avLst/>
          </a:prstGeom>
        </p:spPr>
      </p:pic>
      <p:pic>
        <p:nvPicPr>
          <p:cNvPr id="5" name="Resim 17">
            <a:extLst>
              <a:ext uri="{FF2B5EF4-FFF2-40B4-BE49-F238E27FC236}">
                <a16:creationId xmlns:a16="http://schemas.microsoft.com/office/drawing/2014/main" id="{1C0BB9A4-FB6B-1D44-BA6B-E040E6635D6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29876" y="385764"/>
            <a:ext cx="741152" cy="777345"/>
          </a:xfrm>
          <a:prstGeom prst="rect">
            <a:avLst/>
          </a:prstGeom>
          <a:noFill/>
          <a:ln>
            <a:noFill/>
          </a:ln>
        </p:spPr>
      </p:pic>
      <p:sp>
        <p:nvSpPr>
          <p:cNvPr id="6" name="TextBox 5">
            <a:extLst>
              <a:ext uri="{FF2B5EF4-FFF2-40B4-BE49-F238E27FC236}">
                <a16:creationId xmlns:a16="http://schemas.microsoft.com/office/drawing/2014/main" id="{01829329-7DBB-AB4E-BAF5-F525B8C3C9D5}"/>
              </a:ext>
            </a:extLst>
          </p:cNvPr>
          <p:cNvSpPr txBox="1"/>
          <p:nvPr/>
        </p:nvSpPr>
        <p:spPr>
          <a:xfrm>
            <a:off x="0" y="6144697"/>
            <a:ext cx="12191999"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This training is funded under the COMCEC Project Funding </a:t>
            </a:r>
          </a:p>
        </p:txBody>
      </p:sp>
      <p:sp>
        <p:nvSpPr>
          <p:cNvPr id="2" name="TextBox 1">
            <a:extLst>
              <a:ext uri="{FF2B5EF4-FFF2-40B4-BE49-F238E27FC236}">
                <a16:creationId xmlns:a16="http://schemas.microsoft.com/office/drawing/2014/main" id="{D43FD6AA-19DD-AE41-9A9E-E08D73F49435}"/>
              </a:ext>
            </a:extLst>
          </p:cNvPr>
          <p:cNvSpPr txBox="1"/>
          <p:nvPr/>
        </p:nvSpPr>
        <p:spPr>
          <a:xfrm>
            <a:off x="505248" y="1515545"/>
            <a:ext cx="10665779" cy="5232202"/>
          </a:xfrm>
          <a:prstGeom prst="rect">
            <a:avLst/>
          </a:prstGeom>
          <a:noFill/>
        </p:spPr>
        <p:txBody>
          <a:bodyPr wrap="square" rtlCol="0">
            <a:spAutoFit/>
          </a:bodyPr>
          <a:lstStyle/>
          <a:p>
            <a:r>
              <a:rPr lang="en-GB" sz="2600" b="1" u="sng" dirty="0">
                <a:solidFill>
                  <a:srgbClr val="0070C0"/>
                </a:solidFill>
                <a:latin typeface="Times New Roman" panose="02020603050405020304" pitchFamily="18" charset="0"/>
                <a:cs typeface="Times New Roman" panose="02020603050405020304" pitchFamily="18" charset="0"/>
              </a:rPr>
              <a:t>IMO’S STRUCTURE-2</a:t>
            </a:r>
          </a:p>
          <a:p>
            <a:endParaRPr lang="en-GB" b="1" u="sng" dirty="0">
              <a:solidFill>
                <a:srgbClr val="0070C0"/>
              </a:solidFill>
              <a:latin typeface="Times New Roman" panose="02020603050405020304" pitchFamily="18" charset="0"/>
              <a:cs typeface="Times New Roman" panose="02020603050405020304" pitchFamily="18" charset="0"/>
            </a:endParaRPr>
          </a:p>
          <a:p>
            <a:endParaRPr lang="en-GB" b="1" u="sng" dirty="0">
              <a:solidFill>
                <a:srgbClr val="0070C0"/>
              </a:solidFill>
              <a:latin typeface="Times New Roman" panose="02020603050405020304" pitchFamily="18" charset="0"/>
              <a:cs typeface="Times New Roman" panose="02020603050405020304" pitchFamily="18" charset="0"/>
            </a:endParaRPr>
          </a:p>
          <a:p>
            <a:endParaRPr lang="en-GB" sz="20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TR" sz="2000" b="1" u="sng" dirty="0">
                <a:solidFill>
                  <a:srgbClr val="0070C0"/>
                </a:solidFill>
                <a:latin typeface="Times New Roman" panose="02020603050405020304" pitchFamily="18" charset="0"/>
                <a:cs typeface="Times New Roman" panose="02020603050405020304" pitchFamily="18" charset="0"/>
              </a:rPr>
              <a:t>Assembly: </a:t>
            </a:r>
            <a:r>
              <a:rPr lang="en-TR" sz="2000" b="1" dirty="0">
                <a:solidFill>
                  <a:srgbClr val="0070C0"/>
                </a:solidFill>
                <a:latin typeface="Times New Roman" panose="02020603050405020304" pitchFamily="18" charset="0"/>
                <a:cs typeface="Times New Roman" panose="02020603050405020304" pitchFamily="18" charset="0"/>
              </a:rPr>
              <a:t>All member states – Highest governing body</a:t>
            </a:r>
          </a:p>
          <a:p>
            <a:endParaRPr lang="en-TR" sz="20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TR" sz="2000" b="1" u="sng" dirty="0">
                <a:solidFill>
                  <a:srgbClr val="0070C0"/>
                </a:solidFill>
                <a:latin typeface="Times New Roman" panose="02020603050405020304" pitchFamily="18" charset="0"/>
                <a:cs typeface="Times New Roman" panose="02020603050405020304" pitchFamily="18" charset="0"/>
              </a:rPr>
              <a:t>Council: </a:t>
            </a:r>
            <a:r>
              <a:rPr lang="en-TR" sz="2000" b="1" dirty="0">
                <a:solidFill>
                  <a:srgbClr val="0070C0"/>
                </a:solidFill>
                <a:latin typeface="Times New Roman" panose="02020603050405020304" pitchFamily="18" charset="0"/>
                <a:cs typeface="Times New Roman" panose="02020603050405020304" pitchFamily="18" charset="0"/>
              </a:rPr>
              <a:t>40 member states chosen by Assembly- Executive organ which is reponsible for supervising the work of the IMO</a:t>
            </a:r>
          </a:p>
          <a:p>
            <a:pPr marL="285750" indent="-285750">
              <a:buFont typeface="Arial" panose="020B0604020202020204" pitchFamily="34" charset="0"/>
              <a:buChar char="•"/>
            </a:pPr>
            <a:endParaRPr lang="en-TR" sz="20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TR" sz="2000" b="1" u="sng" dirty="0">
                <a:solidFill>
                  <a:srgbClr val="0070C0"/>
                </a:solidFill>
                <a:latin typeface="Times New Roman" panose="02020603050405020304" pitchFamily="18" charset="0"/>
                <a:cs typeface="Times New Roman" panose="02020603050405020304" pitchFamily="18" charset="0"/>
              </a:rPr>
              <a:t>Maritime Safety Committee: </a:t>
            </a:r>
            <a:r>
              <a:rPr lang="en-TR" sz="2000" b="1" dirty="0">
                <a:solidFill>
                  <a:srgbClr val="0070C0"/>
                </a:solidFill>
                <a:latin typeface="Times New Roman" panose="02020603050405020304" pitchFamily="18" charset="0"/>
                <a:cs typeface="Times New Roman" panose="02020603050405020304" pitchFamily="18" charset="0"/>
              </a:rPr>
              <a:t>Safety, security including humen element</a:t>
            </a:r>
          </a:p>
          <a:p>
            <a:endParaRPr lang="en-TR" sz="2000" b="1"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TR" sz="2000" b="1" u="sng" dirty="0">
                <a:solidFill>
                  <a:srgbClr val="0070C0"/>
                </a:solidFill>
                <a:latin typeface="Times New Roman" panose="02020603050405020304" pitchFamily="18" charset="0"/>
                <a:cs typeface="Times New Roman" panose="02020603050405020304" pitchFamily="18" charset="0"/>
              </a:rPr>
              <a:t>Legal Committee: </a:t>
            </a:r>
            <a:r>
              <a:rPr lang="en-TR" sz="2000" b="1" dirty="0">
                <a:solidFill>
                  <a:srgbClr val="0070C0"/>
                </a:solidFill>
                <a:latin typeface="Times New Roman" panose="02020603050405020304" pitchFamily="18" charset="0"/>
                <a:cs typeface="Times New Roman" panose="02020603050405020304" pitchFamily="18" charset="0"/>
              </a:rPr>
              <a:t>Legal problems such as fair treatment of seafarers, unlawful activities at sea</a:t>
            </a:r>
            <a:endParaRPr lang="en-TR" sz="2000" b="1" u="sng" dirty="0">
              <a:solidFill>
                <a:srgbClr val="0070C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b="1" u="sng" dirty="0">
              <a:solidFill>
                <a:srgbClr val="0070C0"/>
              </a:solidFill>
              <a:latin typeface="Times New Roman" panose="02020603050405020304" pitchFamily="18" charset="0"/>
              <a:cs typeface="Times New Roman" panose="02020603050405020304" pitchFamily="18" charset="0"/>
            </a:endParaRPr>
          </a:p>
          <a:p>
            <a:endParaRPr lang="en-GB" b="1" dirty="0">
              <a:solidFill>
                <a:srgbClr val="0070C0"/>
              </a:solidFill>
              <a:latin typeface="Times New Roman" panose="02020603050405020304" pitchFamily="18" charset="0"/>
              <a:cs typeface="Times New Roman" panose="02020603050405020304" pitchFamily="18" charset="0"/>
            </a:endParaRPr>
          </a:p>
          <a:p>
            <a:r>
              <a:rPr lang="en-GB" dirty="0">
                <a:solidFill>
                  <a:srgbClr val="0070C0"/>
                </a:solidFill>
                <a:latin typeface="Times New Roman" panose="02020603050405020304" pitchFamily="18" charset="0"/>
                <a:cs typeface="Times New Roman" panose="02020603050405020304" pitchFamily="18" charset="0"/>
              </a:rPr>
              <a:t>				</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0773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5489</TotalTime>
  <Words>1631</Words>
  <Application>Microsoft Macintosh PowerPoint</Application>
  <PresentationFormat>Widescreen</PresentationFormat>
  <Paragraphs>297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Belma Bulut Sahin</dc:creator>
  <cp:lastModifiedBy>Belma Bulut Sahin</cp:lastModifiedBy>
  <cp:revision>22</cp:revision>
  <dcterms:created xsi:type="dcterms:W3CDTF">2021-09-03T10:20:49Z</dcterms:created>
  <dcterms:modified xsi:type="dcterms:W3CDTF">2021-09-08T07:24:35Z</dcterms:modified>
</cp:coreProperties>
</file>